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87"/>
  </p:notesMasterIdLst>
  <p:handoutMasterIdLst>
    <p:handoutMasterId r:id="rId88"/>
  </p:handoutMasterIdLst>
  <p:sldIdLst>
    <p:sldId id="345" r:id="rId2"/>
    <p:sldId id="346" r:id="rId3"/>
    <p:sldId id="386" r:id="rId4"/>
    <p:sldId id="309" r:id="rId5"/>
    <p:sldId id="266" r:id="rId6"/>
    <p:sldId id="268" r:id="rId7"/>
    <p:sldId id="269" r:id="rId8"/>
    <p:sldId id="270" r:id="rId9"/>
    <p:sldId id="271" r:id="rId10"/>
    <p:sldId id="272" r:id="rId11"/>
    <p:sldId id="367" r:id="rId12"/>
    <p:sldId id="329" r:id="rId13"/>
    <p:sldId id="389" r:id="rId14"/>
    <p:sldId id="310" r:id="rId15"/>
    <p:sldId id="332" r:id="rId16"/>
    <p:sldId id="316" r:id="rId17"/>
    <p:sldId id="388" r:id="rId18"/>
    <p:sldId id="333" r:id="rId19"/>
    <p:sldId id="404" r:id="rId20"/>
    <p:sldId id="390" r:id="rId21"/>
    <p:sldId id="285" r:id="rId22"/>
    <p:sldId id="326" r:id="rId23"/>
    <p:sldId id="286" r:id="rId24"/>
    <p:sldId id="391" r:id="rId25"/>
    <p:sldId id="323" r:id="rId26"/>
    <p:sldId id="325" r:id="rId27"/>
    <p:sldId id="324" r:id="rId28"/>
    <p:sldId id="317" r:id="rId29"/>
    <p:sldId id="282" r:id="rId30"/>
    <p:sldId id="298" r:id="rId31"/>
    <p:sldId id="378" r:id="rId32"/>
    <p:sldId id="347" r:id="rId33"/>
    <p:sldId id="379" r:id="rId34"/>
    <p:sldId id="365" r:id="rId35"/>
    <p:sldId id="366" r:id="rId36"/>
    <p:sldId id="351" r:id="rId37"/>
    <p:sldId id="382" r:id="rId38"/>
    <p:sldId id="381" r:id="rId39"/>
    <p:sldId id="353" r:id="rId40"/>
    <p:sldId id="354" r:id="rId41"/>
    <p:sldId id="355" r:id="rId42"/>
    <p:sldId id="383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64" r:id="rId52"/>
    <p:sldId id="349" r:id="rId53"/>
    <p:sldId id="350" r:id="rId54"/>
    <p:sldId id="352" r:id="rId55"/>
    <p:sldId id="401" r:id="rId56"/>
    <p:sldId id="315" r:id="rId57"/>
    <p:sldId id="400" r:id="rId58"/>
    <p:sldId id="368" r:id="rId59"/>
    <p:sldId id="392" r:id="rId60"/>
    <p:sldId id="398" r:id="rId61"/>
    <p:sldId id="393" r:id="rId62"/>
    <p:sldId id="369" r:id="rId63"/>
    <p:sldId id="394" r:id="rId64"/>
    <p:sldId id="397" r:id="rId65"/>
    <p:sldId id="370" r:id="rId66"/>
    <p:sldId id="372" r:id="rId67"/>
    <p:sldId id="373" r:id="rId68"/>
    <p:sldId id="374" r:id="rId69"/>
    <p:sldId id="402" r:id="rId70"/>
    <p:sldId id="375" r:id="rId71"/>
    <p:sldId id="399" r:id="rId72"/>
    <p:sldId id="403" r:id="rId73"/>
    <p:sldId id="376" r:id="rId74"/>
    <p:sldId id="384" r:id="rId75"/>
    <p:sldId id="292" r:id="rId76"/>
    <p:sldId id="306" r:id="rId77"/>
    <p:sldId id="331" r:id="rId78"/>
    <p:sldId id="327" r:id="rId79"/>
    <p:sldId id="343" r:id="rId80"/>
    <p:sldId id="385" r:id="rId81"/>
    <p:sldId id="344" r:id="rId82"/>
    <p:sldId id="387" r:id="rId83"/>
    <p:sldId id="371" r:id="rId84"/>
    <p:sldId id="395" r:id="rId85"/>
    <p:sldId id="396" r:id="rId8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4D4D4D"/>
    <a:srgbClr val="6699FF"/>
    <a:srgbClr val="FF9900"/>
    <a:srgbClr val="9999FF"/>
    <a:srgbClr val="96969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5768" autoAdjust="0"/>
  </p:normalViewPr>
  <p:slideViewPr>
    <p:cSldViewPr>
      <p:cViewPr varScale="1">
        <p:scale>
          <a:sx n="77" d="100"/>
          <a:sy n="77" d="100"/>
        </p:scale>
        <p:origin x="82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41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57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04012F6-1F6F-430B-8E8D-F7B30C9156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7714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90A1205-783B-476A-9D28-A008F51DCE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34398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C416A1B-F238-4DAD-B77E-6E26656F27F0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067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645F49E-EFB0-438B-9607-5185970C2B6D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4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FD03039-AFD6-4BFF-B645-682EFE36A234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Anything could happen.  A vehicle could break down, a customer could cancel, or, as in this example, a new destination could become necessary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515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08216E8-1FAC-477F-8FB1-43467F59081D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661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E926B5C-30E9-4B6A-B7BC-7E3E615FEDBB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965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4BECF27-5E9F-4F05-9F35-80B89CA6EBA6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8013"/>
            <a:ext cx="560705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32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6D15F8-C044-46CD-8E96-258A4B0F61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180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C904BA-061E-4FED-93BB-56958E4C44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69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F16438-0CDF-42ED-9290-285198BBDA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3871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82296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000500"/>
            <a:ext cx="8229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7F7625-6988-46B7-AD9B-55DCCDE9DF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9444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8A03CF-1EFB-401A-A4BE-4D0B925267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078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021D12-FF9D-4360-A285-DE60EDA167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649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968DAC-4676-43A0-88DF-EDA5E2495E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950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58C43-70BB-4C45-9CF5-CB69111F52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4598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312B9E-085D-4FFB-9725-D2AE6C7205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77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3A3F08-92E5-437B-A2F7-150AD352D9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0684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152EF0-EB44-4D86-9630-72A63ED3F6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05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5393E1-0FFE-4D16-AB8F-2FE92BDB37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369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AC1DFC-3574-449D-A12A-F3DEDCCDB0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1012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/>
              <a:t>Robert Holder  holder1@umbc.edu</a:t>
            </a:r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32762CB7-A02F-4E26-B6E6-E2132E054895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85001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2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3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4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5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6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7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4" cy="7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8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4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09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4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0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1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4" cy="7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2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4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3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4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5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6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4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7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8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19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0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4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1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2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3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4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5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4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6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7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8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29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4" cy="75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30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85031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4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ntoo.com/cartoons/keywords/crash-landings" TargetMode="External"/><Relationship Id="rId7" Type="http://schemas.openxmlformats.org/officeDocument/2006/relationships/image" Target="../media/image2.gif"/><Relationship Id="rId2" Type="http://schemas.openxmlformats.org/officeDocument/2006/relationships/hyperlink" Target="http://www.zazzle.com/not_lost_but_recalculating_gps_t_shirt-23570171987613568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hyperlink" Target="http://blueskygis.blogspot.com/2011/03/titanic-recalculation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000" dirty="0"/>
              <a:t>Rapid Plan </a:t>
            </a:r>
            <a:r>
              <a:rPr lang="en-US" altLang="en-US" sz="3000" dirty="0" smtClean="0"/>
              <a:t>Adaptation </a:t>
            </a:r>
            <a:r>
              <a:rPr lang="en-US" altLang="en-US" sz="3000" dirty="0"/>
              <a:t>Through Offline Analysis of </a:t>
            </a:r>
            <a:br>
              <a:rPr lang="en-US" altLang="en-US" sz="3000" dirty="0"/>
            </a:br>
            <a:r>
              <a:rPr lang="en-US" altLang="en-US" sz="3000" dirty="0"/>
              <a:t>Potential Plan Disruptors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Robert H. Holder, III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Dissertation Defense</a:t>
            </a:r>
          </a:p>
          <a:p>
            <a:pPr eaLnBrk="1" hangingPunct="1"/>
            <a:r>
              <a:rPr lang="en-US" altLang="en-US" dirty="0" smtClean="0"/>
              <a:t>December 9, 2015</a:t>
            </a:r>
          </a:p>
        </p:txBody>
      </p:sp>
      <p:sp>
        <p:nvSpPr>
          <p:cNvPr id="3076" name="TextBox 3"/>
          <p:cNvSpPr txBox="1">
            <a:spLocks noChangeArrowheads="1"/>
          </p:cNvSpPr>
          <p:nvPr/>
        </p:nvSpPr>
        <p:spPr bwMode="auto">
          <a:xfrm>
            <a:off x="609600" y="4743451"/>
            <a:ext cx="298036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Committee: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Dr. Marie </a:t>
            </a:r>
            <a:r>
              <a:rPr lang="en-US" altLang="en-US" dirty="0" err="1" smtClean="0">
                <a:solidFill>
                  <a:srgbClr val="000000"/>
                </a:solidFill>
              </a:rPr>
              <a:t>desJardins</a:t>
            </a:r>
            <a:r>
              <a:rPr lang="en-US" altLang="en-US" dirty="0" smtClean="0">
                <a:solidFill>
                  <a:srgbClr val="000000"/>
                </a:solidFill>
              </a:rPr>
              <a:t>, Chair</a:t>
            </a:r>
            <a:endParaRPr lang="en-US" altLang="en-US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000000"/>
                </a:solidFill>
              </a:rPr>
              <a:t>Dr</a:t>
            </a:r>
            <a:r>
              <a:rPr lang="en-US" altLang="en-US" dirty="0">
                <a:solidFill>
                  <a:srgbClr val="000000"/>
                </a:solidFill>
              </a:rPr>
              <a:t>. Tim </a:t>
            </a:r>
            <a:r>
              <a:rPr lang="en-US" altLang="en-US" dirty="0" err="1">
                <a:solidFill>
                  <a:srgbClr val="000000"/>
                </a:solidFill>
              </a:rPr>
              <a:t>Finin</a:t>
            </a:r>
            <a:r>
              <a:rPr lang="en-US" altLang="en-US" dirty="0">
                <a:solidFill>
                  <a:srgbClr val="000000"/>
                </a:solidFill>
              </a:rPr>
              <a:t>, C</a:t>
            </a:r>
            <a:r>
              <a:rPr lang="en-US" altLang="en-US" dirty="0" smtClean="0">
                <a:solidFill>
                  <a:srgbClr val="000000"/>
                </a:solidFill>
              </a:rPr>
              <a:t>o-Chair</a:t>
            </a:r>
            <a:endParaRPr lang="en-US" altLang="en-US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000000"/>
                </a:solidFill>
              </a:rPr>
              <a:t>Dr</a:t>
            </a:r>
            <a:r>
              <a:rPr lang="en-US" altLang="en-US" dirty="0">
                <a:solidFill>
                  <a:srgbClr val="000000"/>
                </a:solidFill>
              </a:rPr>
              <a:t>. Tim Oates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Dr. R. Scott </a:t>
            </a:r>
            <a:r>
              <a:rPr lang="en-US" altLang="en-US" dirty="0" smtClean="0">
                <a:solidFill>
                  <a:srgbClr val="000000"/>
                </a:solidFill>
              </a:rPr>
              <a:t>Cost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000000"/>
                </a:solidFill>
              </a:rPr>
              <a:t>Dr. Don Miner</a:t>
            </a:r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EA9DC5A-0344-4385-9320-6447A55D73D8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sp>
        <p:nvSpPr>
          <p:cNvPr id="16387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6389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0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1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2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3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4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5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396" name="AutoShape 11"/>
          <p:cNvCxnSpPr>
            <a:cxnSpLocks noChangeShapeType="1"/>
            <a:stCxn id="16394" idx="3"/>
            <a:endCxn id="16395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7" name="Oval 12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8" name="Oval 13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9" name="Oval 14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00" name="Oval 15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01" name="Oval 16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402" name="AutoShape 17"/>
          <p:cNvCxnSpPr>
            <a:cxnSpLocks noChangeShapeType="1"/>
            <a:stCxn id="16387" idx="1"/>
            <a:endCxn id="16387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3" name="AutoShape 18"/>
          <p:cNvCxnSpPr>
            <a:cxnSpLocks noChangeShapeType="1"/>
            <a:stCxn id="16397" idx="3"/>
            <a:endCxn id="16390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4" name="AutoShape 19"/>
          <p:cNvCxnSpPr>
            <a:cxnSpLocks noChangeShapeType="1"/>
            <a:stCxn id="16400" idx="3"/>
            <a:endCxn id="16391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5" name="AutoShape 20"/>
          <p:cNvCxnSpPr>
            <a:cxnSpLocks noChangeShapeType="1"/>
            <a:stCxn id="16391" idx="3"/>
            <a:endCxn id="16401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6" name="AutoShape 21"/>
          <p:cNvCxnSpPr>
            <a:cxnSpLocks noChangeShapeType="1"/>
            <a:stCxn id="16395" idx="1"/>
            <a:endCxn id="16389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7" name="AutoShape 22"/>
          <p:cNvCxnSpPr>
            <a:cxnSpLocks noChangeShapeType="1"/>
            <a:stCxn id="16389" idx="1"/>
            <a:endCxn id="16399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8" name="Oval 23"/>
          <p:cNvSpPr>
            <a:spLocks noChangeArrowheads="1"/>
          </p:cNvSpPr>
          <p:nvPr/>
        </p:nvSpPr>
        <p:spPr bwMode="auto">
          <a:xfrm>
            <a:off x="5105400" y="3962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409" name="AutoShape 24"/>
          <p:cNvCxnSpPr>
            <a:cxnSpLocks noChangeShapeType="1"/>
            <a:stCxn id="16390" idx="3"/>
            <a:endCxn id="16408" idx="1"/>
          </p:cNvCxnSpPr>
          <p:nvPr/>
        </p:nvCxnSpPr>
        <p:spPr bwMode="auto">
          <a:xfrm flipV="1">
            <a:off x="3733800" y="4548188"/>
            <a:ext cx="1471613" cy="519112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0" name="AutoShape 25"/>
          <p:cNvCxnSpPr>
            <a:cxnSpLocks noChangeShapeType="1"/>
            <a:stCxn id="16408" idx="1"/>
            <a:endCxn id="16398" idx="3"/>
          </p:cNvCxnSpPr>
          <p:nvPr/>
        </p:nvCxnSpPr>
        <p:spPr bwMode="auto">
          <a:xfrm flipH="1">
            <a:off x="4724400" y="4062413"/>
            <a:ext cx="481013" cy="90487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1" name="AutoShape 26"/>
          <p:cNvCxnSpPr>
            <a:cxnSpLocks noChangeShapeType="1"/>
            <a:stCxn id="16393" idx="0"/>
            <a:endCxn id="16392" idx="2"/>
          </p:cNvCxnSpPr>
          <p:nvPr/>
        </p:nvCxnSpPr>
        <p:spPr bwMode="auto">
          <a:xfrm flipV="1">
            <a:off x="1804988" y="3276600"/>
            <a:ext cx="747712" cy="13954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2" name="AutoShape 27"/>
          <p:cNvCxnSpPr>
            <a:cxnSpLocks noChangeShapeType="1"/>
            <a:stCxn id="16392" idx="3"/>
            <a:endCxn id="16394" idx="1"/>
          </p:cNvCxnSpPr>
          <p:nvPr/>
        </p:nvCxnSpPr>
        <p:spPr bwMode="auto">
          <a:xfrm>
            <a:off x="2895600" y="2933700"/>
            <a:ext cx="990600" cy="762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13" name="Oval 28"/>
          <p:cNvSpPr>
            <a:spLocks noChangeArrowheads="1"/>
          </p:cNvSpPr>
          <p:nvPr/>
        </p:nvSpPr>
        <p:spPr bwMode="auto">
          <a:xfrm>
            <a:off x="3048000" y="1905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4" name="Oval 29"/>
          <p:cNvSpPr>
            <a:spLocks noChangeArrowheads="1"/>
          </p:cNvSpPr>
          <p:nvPr/>
        </p:nvSpPr>
        <p:spPr bwMode="auto">
          <a:xfrm>
            <a:off x="3048000" y="3048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5" name="Oval 30"/>
          <p:cNvSpPr>
            <a:spLocks noChangeArrowheads="1"/>
          </p:cNvSpPr>
          <p:nvPr/>
        </p:nvSpPr>
        <p:spPr bwMode="auto">
          <a:xfrm>
            <a:off x="1447800" y="2286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6" name="Oval 31"/>
          <p:cNvSpPr>
            <a:spLocks noChangeArrowheads="1"/>
          </p:cNvSpPr>
          <p:nvPr/>
        </p:nvSpPr>
        <p:spPr bwMode="auto">
          <a:xfrm>
            <a:off x="2209800" y="4953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7" name="Oval 32"/>
          <p:cNvSpPr>
            <a:spLocks noChangeArrowheads="1"/>
          </p:cNvSpPr>
          <p:nvPr/>
        </p:nvSpPr>
        <p:spPr bwMode="auto">
          <a:xfrm>
            <a:off x="3657600" y="56388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8" name="Oval 33"/>
          <p:cNvSpPr>
            <a:spLocks noChangeArrowheads="1"/>
          </p:cNvSpPr>
          <p:nvPr/>
        </p:nvSpPr>
        <p:spPr bwMode="auto">
          <a:xfrm>
            <a:off x="457200" y="40386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19" name="Oval 34"/>
          <p:cNvSpPr>
            <a:spLocks noChangeArrowheads="1"/>
          </p:cNvSpPr>
          <p:nvPr/>
        </p:nvSpPr>
        <p:spPr bwMode="auto">
          <a:xfrm>
            <a:off x="5105400" y="2438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0" name="Oval 35"/>
          <p:cNvSpPr>
            <a:spLocks noChangeArrowheads="1"/>
          </p:cNvSpPr>
          <p:nvPr/>
        </p:nvSpPr>
        <p:spPr bwMode="auto">
          <a:xfrm>
            <a:off x="6400800" y="3200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1" name="Oval 36"/>
          <p:cNvSpPr>
            <a:spLocks noChangeArrowheads="1"/>
          </p:cNvSpPr>
          <p:nvPr/>
        </p:nvSpPr>
        <p:spPr bwMode="auto">
          <a:xfrm>
            <a:off x="7620000" y="44196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2" name="Oval 37"/>
          <p:cNvSpPr>
            <a:spLocks noChangeArrowheads="1"/>
          </p:cNvSpPr>
          <p:nvPr/>
        </p:nvSpPr>
        <p:spPr bwMode="auto">
          <a:xfrm>
            <a:off x="5486400" y="5486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3" name="Oval 38"/>
          <p:cNvSpPr>
            <a:spLocks noChangeArrowheads="1"/>
          </p:cNvSpPr>
          <p:nvPr/>
        </p:nvSpPr>
        <p:spPr bwMode="auto">
          <a:xfrm>
            <a:off x="6705600" y="4648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4" name="Oval 39"/>
          <p:cNvSpPr>
            <a:spLocks noChangeArrowheads="1"/>
          </p:cNvSpPr>
          <p:nvPr/>
        </p:nvSpPr>
        <p:spPr bwMode="auto">
          <a:xfrm>
            <a:off x="7239000" y="2286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5" name="Oval 40"/>
          <p:cNvSpPr>
            <a:spLocks noChangeArrowheads="1"/>
          </p:cNvSpPr>
          <p:nvPr/>
        </p:nvSpPr>
        <p:spPr bwMode="auto">
          <a:xfrm>
            <a:off x="5638800" y="1600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426" name="Oval 41"/>
          <p:cNvSpPr>
            <a:spLocks noChangeArrowheads="1"/>
          </p:cNvSpPr>
          <p:nvPr/>
        </p:nvSpPr>
        <p:spPr bwMode="auto">
          <a:xfrm>
            <a:off x="2743200" y="3962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427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Pentagon 43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Pentagon 44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Pentagon 45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6431" name="AutoShape 11"/>
          <p:cNvCxnSpPr>
            <a:cxnSpLocks noChangeShapeType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32" name="AutoShape 19"/>
          <p:cNvCxnSpPr>
            <a:cxnSpLocks noChangeShapeType="1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33" name="AutoShape 22"/>
          <p:cNvCxnSpPr>
            <a:cxnSpLocks noChangeShapeType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TextBox 49"/>
          <p:cNvSpPr txBox="1"/>
          <p:nvPr/>
        </p:nvSpPr>
        <p:spPr>
          <a:xfrm>
            <a:off x="990600" y="6096000"/>
            <a:ext cx="7275513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How to plan contingencies for arbitrary possibilities?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Reduce reaction time of real-time planners to changes in the environment</a:t>
            </a:r>
          </a:p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Preplanned libraries as alternative to traditional online plan repair</a:t>
            </a:r>
          </a:p>
          <a:p>
            <a:pPr lvl="1"/>
            <a:r>
              <a:rPr lang="en-US" dirty="0" smtClean="0"/>
              <a:t>Leverage larger amount of offline time to save small amount of online time.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Contributions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smtClean="0"/>
              <a:t>Framework to model and reason about the topological structure of the solutions of related plans</a:t>
            </a:r>
          </a:p>
          <a:p>
            <a:r>
              <a:rPr lang="en-US" altLang="en-US" sz="2400" dirty="0" smtClean="0"/>
              <a:t>Novel algorithms that exploit solution space structure to generate plan libraries</a:t>
            </a:r>
          </a:p>
          <a:p>
            <a:r>
              <a:rPr lang="en-US" altLang="en-US" sz="2400" dirty="0" smtClean="0"/>
              <a:t>Techniques to manipulate the structure of the solution space to be favorable for approximation algorithms</a:t>
            </a:r>
          </a:p>
          <a:p>
            <a:r>
              <a:rPr lang="en-US" altLang="en-US" sz="2400" dirty="0" smtClean="0"/>
              <a:t>Evaluation of these algorithms by comparison to competing techniques for a set of sample problems 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1CC1C98-F26B-4DC2-9723-37E41C5A272D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Algorithms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Experiments</a:t>
            </a:r>
            <a:endParaRPr lang="en-US" alt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Practical Application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Sample rate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Indexing and Abstraction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7676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95E208A-F26D-488A-9132-4E06F2415633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Related Work –</a:t>
            </a:r>
            <a:br>
              <a:rPr lang="en-US" altLang="en-US" dirty="0" smtClean="0"/>
            </a:br>
            <a:r>
              <a:rPr lang="en-US" altLang="en-US" dirty="0" smtClean="0"/>
              <a:t>Technique Comparison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Plan Library generation</a:t>
            </a:r>
          </a:p>
          <a:p>
            <a:pPr lvl="1" eaLnBrk="1" hangingPunct="1"/>
            <a:r>
              <a:rPr lang="en-US" altLang="en-US" smtClean="0">
                <a:solidFill>
                  <a:srgbClr val="0070C0"/>
                </a:solidFill>
              </a:rPr>
              <a:t>case-based reasoning (created after runtime)</a:t>
            </a:r>
          </a:p>
          <a:p>
            <a:pPr lvl="1" eaLnBrk="1" hangingPunct="1"/>
            <a:r>
              <a:rPr lang="en-US" altLang="en-US" smtClean="0"/>
              <a:t>reactive planning (subset of input, localized)</a:t>
            </a:r>
          </a:p>
          <a:p>
            <a:pPr lvl="1" eaLnBrk="1" hangingPunct="1"/>
            <a:r>
              <a:rPr lang="en-US" altLang="en-US" smtClean="0"/>
              <a:t>conditional &amp; contingency planning (localized)</a:t>
            </a:r>
          </a:p>
          <a:p>
            <a:pPr lvl="1" eaLnBrk="1" hangingPunct="1"/>
            <a:r>
              <a:rPr lang="en-US" altLang="en-US" smtClean="0"/>
              <a:t>decision-theoretic (relies on probabilities)</a:t>
            </a:r>
          </a:p>
          <a:p>
            <a:pPr eaLnBrk="1" hangingPunct="1"/>
            <a:r>
              <a:rPr lang="en-US" altLang="en-US" smtClean="0"/>
              <a:t>Real-time Planning</a:t>
            </a:r>
          </a:p>
          <a:p>
            <a:pPr lvl="1" eaLnBrk="1" hangingPunct="1"/>
            <a:r>
              <a:rPr lang="en-US" altLang="en-US" smtClean="0"/>
              <a:t>plan repair (runtime, works for small changes)</a:t>
            </a:r>
          </a:p>
          <a:p>
            <a:pPr lvl="1" eaLnBrk="1" hangingPunct="1"/>
            <a:r>
              <a:rPr lang="en-US" altLang="en-US" smtClean="0"/>
              <a:t>anytime &amp; contract algorithms (runtime)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mtClean="0"/>
              <a:t>	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9A718AD-D973-4D39-AB4B-10B15E76E177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  <p:sp>
        <p:nvSpPr>
          <p:cNvPr id="1945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Related Work – </a:t>
            </a:r>
            <a:br>
              <a:rPr lang="en-US" altLang="en-US" dirty="0" smtClean="0"/>
            </a:br>
            <a:r>
              <a:rPr lang="en-US" altLang="en-US" dirty="0" smtClean="0"/>
              <a:t>Case-Based Reasoning</a:t>
            </a:r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8712200" cy="311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Box 7"/>
          <p:cNvSpPr txBox="1">
            <a:spLocks noChangeArrowheads="1"/>
          </p:cNvSpPr>
          <p:nvPr/>
        </p:nvSpPr>
        <p:spPr bwMode="auto">
          <a:xfrm>
            <a:off x="457200" y="4648200"/>
            <a:ext cx="282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Smyth &amp; McKenna (2001)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4219407-2C45-421F-81AC-BAB1B28C17D3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Related Work – </a:t>
            </a:r>
            <a:br>
              <a:rPr lang="en-US" altLang="en-US" dirty="0" smtClean="0"/>
            </a:br>
            <a:r>
              <a:rPr lang="en-US" altLang="en-US" dirty="0" smtClean="0"/>
              <a:t>Domain Space Analysis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411662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State Space Analysis</a:t>
            </a:r>
          </a:p>
          <a:p>
            <a:pPr lvl="1" eaLnBrk="1" hangingPunct="1"/>
            <a:r>
              <a:rPr lang="en-US" altLang="en-US" sz="2000" dirty="0" err="1" smtClean="0">
                <a:solidFill>
                  <a:srgbClr val="0070C0"/>
                </a:solidFill>
              </a:rPr>
              <a:t>Domshlak</a:t>
            </a:r>
            <a:r>
              <a:rPr lang="en-US" altLang="en-US" sz="2000" dirty="0" smtClean="0">
                <a:solidFill>
                  <a:srgbClr val="0070C0"/>
                </a:solidFill>
              </a:rPr>
              <a:t>, et. al. (2010) – Mapping problem to best heuristic</a:t>
            </a:r>
          </a:p>
          <a:p>
            <a:pPr lvl="1" eaLnBrk="1" hangingPunct="1"/>
            <a:r>
              <a:rPr lang="en-US" altLang="en-US" sz="2000" dirty="0" err="1" smtClean="0"/>
              <a:t>Bulka</a:t>
            </a:r>
            <a:r>
              <a:rPr lang="en-US" altLang="en-US" sz="2000" dirty="0" smtClean="0"/>
              <a:t> (2009) – Backbone planning</a:t>
            </a:r>
          </a:p>
          <a:p>
            <a:pPr lvl="1" eaLnBrk="1" hangingPunct="1"/>
            <a:r>
              <a:rPr lang="en-US" altLang="en-US" sz="2000" dirty="0" err="1" smtClean="0"/>
              <a:t>Kondaris</a:t>
            </a:r>
            <a:r>
              <a:rPr lang="en-US" altLang="en-US" sz="2000" dirty="0" smtClean="0"/>
              <a:t> (2008) – Automated skill learning</a:t>
            </a:r>
          </a:p>
          <a:p>
            <a:pPr lvl="1" eaLnBrk="1" hangingPunct="1"/>
            <a:r>
              <a:rPr lang="en-US" altLang="en-US" sz="2000" dirty="0" smtClean="0"/>
              <a:t>Hoffman (2001) – State space “benches” and “exits”</a:t>
            </a:r>
          </a:p>
          <a:p>
            <a:pPr eaLnBrk="1" hangingPunct="1"/>
            <a:r>
              <a:rPr lang="en-US" altLang="en-US" sz="2400" dirty="0" smtClean="0"/>
              <a:t>Solution Space Analysis</a:t>
            </a:r>
          </a:p>
          <a:p>
            <a:pPr lvl="1" eaLnBrk="1" hangingPunct="1"/>
            <a:r>
              <a:rPr lang="en-US" altLang="en-US" sz="2000" dirty="0" smtClean="0"/>
              <a:t>Miner (2009) – Solution gradient lines</a:t>
            </a:r>
          </a:p>
          <a:p>
            <a:pPr lvl="1" eaLnBrk="1" hangingPunct="1"/>
            <a:r>
              <a:rPr lang="en-US" altLang="en-US" sz="2000" dirty="0" smtClean="0"/>
              <a:t>Rosen, et. al. (2005) – Medical plan comparison</a:t>
            </a:r>
          </a:p>
          <a:p>
            <a:pPr lvl="1" eaLnBrk="1" hangingPunct="1"/>
            <a:r>
              <a:rPr lang="en-US" altLang="en-US" sz="2000" dirty="0" smtClean="0">
                <a:solidFill>
                  <a:srgbClr val="0070C0"/>
                </a:solidFill>
              </a:rPr>
              <a:t>Gopal &amp; </a:t>
            </a:r>
            <a:r>
              <a:rPr lang="en-US" altLang="en-US" sz="2000" dirty="0" err="1" smtClean="0">
                <a:solidFill>
                  <a:srgbClr val="0070C0"/>
                </a:solidFill>
              </a:rPr>
              <a:t>Starkschall</a:t>
            </a:r>
            <a:r>
              <a:rPr lang="en-US" altLang="en-US" sz="2000" dirty="0" smtClean="0">
                <a:solidFill>
                  <a:srgbClr val="0070C0"/>
                </a:solidFill>
              </a:rPr>
              <a:t> (2002) – Medical plan topology</a:t>
            </a:r>
          </a:p>
          <a:p>
            <a:pPr lvl="1" eaLnBrk="1" hangingPunct="1"/>
            <a:r>
              <a:rPr lang="en-US" altLang="en-US" sz="2000" dirty="0" err="1" smtClean="0">
                <a:solidFill>
                  <a:srgbClr val="0070C0"/>
                </a:solidFill>
              </a:rPr>
              <a:t>Boyan</a:t>
            </a:r>
            <a:r>
              <a:rPr lang="en-US" altLang="en-US" sz="2000" dirty="0" smtClean="0">
                <a:solidFill>
                  <a:srgbClr val="0070C0"/>
                </a:solidFill>
              </a:rPr>
              <a:t> &amp; Moore (2000) – Estimate best initial search state</a:t>
            </a:r>
          </a:p>
          <a:p>
            <a:pPr eaLnBrk="1" hangingPunct="1"/>
            <a:r>
              <a:rPr lang="en-US" altLang="en-US" sz="2400" dirty="0" smtClean="0"/>
              <a:t>Plan-Space Planning</a:t>
            </a:r>
          </a:p>
          <a:p>
            <a:pPr lvl="1" eaLnBrk="1" hangingPunct="1"/>
            <a:r>
              <a:rPr lang="en-US" altLang="en-US" sz="2000" dirty="0" err="1" smtClean="0"/>
              <a:t>Trinquart</a:t>
            </a:r>
            <a:r>
              <a:rPr lang="en-US" altLang="en-US" sz="2000" dirty="0" smtClean="0"/>
              <a:t> (2003) – Plan space reachability</a:t>
            </a:r>
          </a:p>
          <a:p>
            <a:pPr lvl="1" eaLnBrk="1" hangingPunct="1"/>
            <a:r>
              <a:rPr lang="en-US" altLang="en-US" sz="2000" dirty="0" smtClean="0"/>
              <a:t>Hoffman &amp; </a:t>
            </a:r>
            <a:r>
              <a:rPr lang="en-US" altLang="en-US" sz="2000" dirty="0" err="1" smtClean="0"/>
              <a:t>Nebel</a:t>
            </a:r>
            <a:r>
              <a:rPr lang="en-US" altLang="en-US" sz="2000" dirty="0" smtClean="0"/>
              <a:t> (2001) – Uses plan space structure to estimate distance to goal state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– </a:t>
            </a:r>
            <a:r>
              <a:rPr lang="en-US" dirty="0" err="1" smtClean="0"/>
              <a:t>Domshlak</a:t>
            </a:r>
            <a:r>
              <a:rPr lang="en-US" dirty="0" smtClean="0"/>
              <a:t>, et. al. (2010)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6400"/>
            <a:ext cx="5996112" cy="401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0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Related Work – Gopal &amp; </a:t>
            </a:r>
            <a:r>
              <a:rPr lang="en-US" altLang="en-US" dirty="0" err="1" smtClean="0"/>
              <a:t>Starkschall</a:t>
            </a:r>
            <a:r>
              <a:rPr lang="en-US" altLang="en-US" dirty="0" smtClean="0"/>
              <a:t> (2002)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D7CE228-6E05-4E06-9D0E-4BAEDA9AE762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895600"/>
            <a:ext cx="366871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3">
            <a:lum brigh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571976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– </a:t>
            </a:r>
            <a:r>
              <a:rPr lang="en-US" dirty="0" err="1" smtClean="0"/>
              <a:t>Boyan</a:t>
            </a:r>
            <a:r>
              <a:rPr lang="en-US" dirty="0" smtClean="0"/>
              <a:t> &amp; Moore (2000)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924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Algorithms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Experiments</a:t>
            </a:r>
            <a:endParaRPr lang="en-US" alt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Practical Application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Sample rate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Indexing and Abstraction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1015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Algorithms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Experiments</a:t>
            </a:r>
            <a:endParaRPr lang="en-US" alt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Practical Application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Sample rate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Indexing and Abstraction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4045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EDE5984-F145-4CC5-B996-F1E1E2C83A01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Traveling Salesperson Problem</a:t>
            </a:r>
            <a:br>
              <a:rPr lang="en-US" altLang="en-US" sz="3600" dirty="0" smtClean="0"/>
            </a:br>
            <a:endParaRPr lang="en-US" altLang="en-US" sz="3600" dirty="0" smtClean="0"/>
          </a:p>
        </p:txBody>
      </p:sp>
      <p:sp>
        <p:nvSpPr>
          <p:cNvPr id="24580" name="AutoShape 5"/>
          <p:cNvSpPr>
            <a:spLocks noChangeArrowheads="1"/>
          </p:cNvSpPr>
          <p:nvPr/>
        </p:nvSpPr>
        <p:spPr bwMode="auto">
          <a:xfrm>
            <a:off x="2819400" y="1676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1" name="AutoShape 6"/>
          <p:cNvSpPr>
            <a:spLocks noChangeArrowheads="1"/>
          </p:cNvSpPr>
          <p:nvPr/>
        </p:nvSpPr>
        <p:spPr bwMode="auto">
          <a:xfrm>
            <a:off x="2667000" y="2286000"/>
            <a:ext cx="5334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2" name="AutoShape 7"/>
          <p:cNvSpPr>
            <a:spLocks noChangeArrowheads="1"/>
          </p:cNvSpPr>
          <p:nvPr/>
        </p:nvSpPr>
        <p:spPr bwMode="auto">
          <a:xfrm>
            <a:off x="2438400" y="2819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3" name="AutoShape 8"/>
          <p:cNvSpPr>
            <a:spLocks noChangeArrowheads="1"/>
          </p:cNvSpPr>
          <p:nvPr/>
        </p:nvSpPr>
        <p:spPr bwMode="auto">
          <a:xfrm>
            <a:off x="3429000" y="2590800"/>
            <a:ext cx="533400" cy="533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4" name="Rectangle 9"/>
          <p:cNvSpPr>
            <a:spLocks noChangeArrowheads="1"/>
          </p:cNvSpPr>
          <p:nvPr/>
        </p:nvSpPr>
        <p:spPr bwMode="auto">
          <a:xfrm>
            <a:off x="1905000" y="1752600"/>
            <a:ext cx="4953000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5" name="Oval 15"/>
          <p:cNvSpPr>
            <a:spLocks noChangeArrowheads="1"/>
          </p:cNvSpPr>
          <p:nvPr/>
        </p:nvSpPr>
        <p:spPr bwMode="auto">
          <a:xfrm>
            <a:off x="4038600" y="32004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6" name="Rectangle 17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5299075"/>
            <a:ext cx="8229600" cy="11017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200" smtClean="0"/>
              <a:t>Four fixed cities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smtClean="0"/>
              <a:t>Central starting point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smtClean="0"/>
              <a:t>Unknown fifth city</a:t>
            </a:r>
          </a:p>
        </p:txBody>
      </p:sp>
      <p:sp>
        <p:nvSpPr>
          <p:cNvPr id="24587" name="Text Box 18"/>
          <p:cNvSpPr txBox="1">
            <a:spLocks noChangeArrowheads="1"/>
          </p:cNvSpPr>
          <p:nvPr/>
        </p:nvSpPr>
        <p:spPr bwMode="auto">
          <a:xfrm>
            <a:off x="3581400" y="2286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</a:t>
            </a:r>
          </a:p>
        </p:txBody>
      </p:sp>
      <p:sp>
        <p:nvSpPr>
          <p:cNvPr id="24588" name="Text Box 19"/>
          <p:cNvSpPr txBox="1">
            <a:spLocks noChangeArrowheads="1"/>
          </p:cNvSpPr>
          <p:nvPr/>
        </p:nvSpPr>
        <p:spPr bwMode="auto">
          <a:xfrm>
            <a:off x="2743200" y="30622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</a:t>
            </a:r>
          </a:p>
        </p:txBody>
      </p:sp>
      <p:sp>
        <p:nvSpPr>
          <p:cNvPr id="24589" name="Text Box 20"/>
          <p:cNvSpPr txBox="1">
            <a:spLocks noChangeArrowheads="1"/>
          </p:cNvSpPr>
          <p:nvPr/>
        </p:nvSpPr>
        <p:spPr bwMode="auto">
          <a:xfrm>
            <a:off x="266065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24590" name="Text Box 21"/>
          <p:cNvSpPr txBox="1">
            <a:spLocks noChangeArrowheads="1"/>
          </p:cNvSpPr>
          <p:nvPr/>
        </p:nvSpPr>
        <p:spPr bwMode="auto">
          <a:xfrm>
            <a:off x="2438400" y="2362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D95F907-66B4-4AB2-8816-D13C7C9AAEAA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  <p:pic>
        <p:nvPicPr>
          <p:cNvPr id="25603" name="Picture 2" descr="5city4fixed-fixedCitiesMarked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703263"/>
            <a:ext cx="6858000" cy="5164137"/>
          </a:xfrm>
        </p:spPr>
      </p:pic>
      <p:sp>
        <p:nvSpPr>
          <p:cNvPr id="2560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Approach:  </a:t>
            </a:r>
            <a:br>
              <a:rPr lang="en-US" altLang="en-US" sz="3600" dirty="0" smtClean="0"/>
            </a:br>
            <a:r>
              <a:rPr lang="en-US" altLang="en-US" sz="3600" dirty="0" smtClean="0"/>
              <a:t>Problem-Solution Map</a:t>
            </a:r>
          </a:p>
        </p:txBody>
      </p:sp>
      <p:sp>
        <p:nvSpPr>
          <p:cNvPr id="25605" name="AutoShape 5"/>
          <p:cNvSpPr>
            <a:spLocks noChangeArrowheads="1"/>
          </p:cNvSpPr>
          <p:nvPr/>
        </p:nvSpPr>
        <p:spPr bwMode="auto">
          <a:xfrm>
            <a:off x="2819400" y="1676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6" name="AutoShape 6"/>
          <p:cNvSpPr>
            <a:spLocks noChangeArrowheads="1"/>
          </p:cNvSpPr>
          <p:nvPr/>
        </p:nvSpPr>
        <p:spPr bwMode="auto">
          <a:xfrm>
            <a:off x="2667000" y="2286000"/>
            <a:ext cx="5334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7" name="AutoShape 7"/>
          <p:cNvSpPr>
            <a:spLocks noChangeArrowheads="1"/>
          </p:cNvSpPr>
          <p:nvPr/>
        </p:nvSpPr>
        <p:spPr bwMode="auto">
          <a:xfrm>
            <a:off x="2438400" y="2819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8" name="AutoShape 8"/>
          <p:cNvSpPr>
            <a:spLocks noChangeArrowheads="1"/>
          </p:cNvSpPr>
          <p:nvPr/>
        </p:nvSpPr>
        <p:spPr bwMode="auto">
          <a:xfrm>
            <a:off x="3429000" y="2590800"/>
            <a:ext cx="533400" cy="533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9" name="Oval 9"/>
          <p:cNvSpPr>
            <a:spLocks noChangeArrowheads="1"/>
          </p:cNvSpPr>
          <p:nvPr/>
        </p:nvSpPr>
        <p:spPr bwMode="auto">
          <a:xfrm>
            <a:off x="4038600" y="32004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10" name="Text Box 11"/>
          <p:cNvSpPr txBox="1">
            <a:spLocks noChangeArrowheads="1"/>
          </p:cNvSpPr>
          <p:nvPr/>
        </p:nvSpPr>
        <p:spPr bwMode="auto">
          <a:xfrm>
            <a:off x="3581400" y="2286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</a:t>
            </a:r>
          </a:p>
        </p:txBody>
      </p:sp>
      <p:sp>
        <p:nvSpPr>
          <p:cNvPr id="25611" name="Text Box 12"/>
          <p:cNvSpPr txBox="1">
            <a:spLocks noChangeArrowheads="1"/>
          </p:cNvSpPr>
          <p:nvPr/>
        </p:nvSpPr>
        <p:spPr bwMode="auto">
          <a:xfrm>
            <a:off x="2743200" y="30622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</a:t>
            </a:r>
          </a:p>
        </p:txBody>
      </p:sp>
      <p:sp>
        <p:nvSpPr>
          <p:cNvPr id="25612" name="Text Box 13"/>
          <p:cNvSpPr txBox="1">
            <a:spLocks noChangeArrowheads="1"/>
          </p:cNvSpPr>
          <p:nvPr/>
        </p:nvSpPr>
        <p:spPr bwMode="auto">
          <a:xfrm>
            <a:off x="266065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25613" name="Text Box 14"/>
          <p:cNvSpPr txBox="1">
            <a:spLocks noChangeArrowheads="1"/>
          </p:cNvSpPr>
          <p:nvPr/>
        </p:nvSpPr>
        <p:spPr bwMode="auto">
          <a:xfrm>
            <a:off x="2438400" y="2362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2</a:t>
            </a:r>
          </a:p>
        </p:txBody>
      </p:sp>
      <p:sp>
        <p:nvSpPr>
          <p:cNvPr id="25614" name="TextBox 26"/>
          <p:cNvSpPr txBox="1">
            <a:spLocks noChangeArrowheads="1"/>
          </p:cNvSpPr>
          <p:nvPr/>
        </p:nvSpPr>
        <p:spPr bwMode="auto">
          <a:xfrm>
            <a:off x="685800" y="5638800"/>
            <a:ext cx="7543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Each point represents a potential location of the fifth city.  The color of the point represents the optimal solution for the resulting 5-city TSP.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27739F4-2A75-443A-8222-C37D45417FD3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  <p:pic>
        <p:nvPicPr>
          <p:cNvPr id="26627" name="Picture 2" descr="5city4fixed-fixedCitiesMarked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703263"/>
            <a:ext cx="6858000" cy="5164137"/>
          </a:xfrm>
        </p:spPr>
      </p:pic>
      <p:sp>
        <p:nvSpPr>
          <p:cNvPr id="2662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Approach:</a:t>
            </a:r>
            <a:br>
              <a:rPr lang="en-US" altLang="en-US" sz="3600" dirty="0" smtClean="0"/>
            </a:br>
            <a:r>
              <a:rPr lang="en-US" altLang="en-US" sz="3600" dirty="0" smtClean="0"/>
              <a:t>Problem-Solution Map</a:t>
            </a:r>
          </a:p>
        </p:txBody>
      </p:sp>
      <p:sp>
        <p:nvSpPr>
          <p:cNvPr id="26629" name="AutoShape 5"/>
          <p:cNvSpPr>
            <a:spLocks noChangeArrowheads="1"/>
          </p:cNvSpPr>
          <p:nvPr/>
        </p:nvSpPr>
        <p:spPr bwMode="auto">
          <a:xfrm>
            <a:off x="2819400" y="1676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0" name="AutoShape 6"/>
          <p:cNvSpPr>
            <a:spLocks noChangeArrowheads="1"/>
          </p:cNvSpPr>
          <p:nvPr/>
        </p:nvSpPr>
        <p:spPr bwMode="auto">
          <a:xfrm>
            <a:off x="2667000" y="2286000"/>
            <a:ext cx="5334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1" name="AutoShape 7"/>
          <p:cNvSpPr>
            <a:spLocks noChangeArrowheads="1"/>
          </p:cNvSpPr>
          <p:nvPr/>
        </p:nvSpPr>
        <p:spPr bwMode="auto">
          <a:xfrm>
            <a:off x="2438400" y="2819400"/>
            <a:ext cx="4572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2" name="AutoShape 8"/>
          <p:cNvSpPr>
            <a:spLocks noChangeArrowheads="1"/>
          </p:cNvSpPr>
          <p:nvPr/>
        </p:nvSpPr>
        <p:spPr bwMode="auto">
          <a:xfrm>
            <a:off x="3429000" y="2590800"/>
            <a:ext cx="533400" cy="533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3" name="Oval 9"/>
          <p:cNvSpPr>
            <a:spLocks noChangeArrowheads="1"/>
          </p:cNvSpPr>
          <p:nvPr/>
        </p:nvSpPr>
        <p:spPr bwMode="auto">
          <a:xfrm>
            <a:off x="4038600" y="32004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4" name="Text Box 11"/>
          <p:cNvSpPr txBox="1">
            <a:spLocks noChangeArrowheads="1"/>
          </p:cNvSpPr>
          <p:nvPr/>
        </p:nvSpPr>
        <p:spPr bwMode="auto">
          <a:xfrm>
            <a:off x="3581400" y="22685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</a:t>
            </a:r>
          </a:p>
        </p:txBody>
      </p:sp>
      <p:sp>
        <p:nvSpPr>
          <p:cNvPr id="26635" name="Text Box 12"/>
          <p:cNvSpPr txBox="1">
            <a:spLocks noChangeArrowheads="1"/>
          </p:cNvSpPr>
          <p:nvPr/>
        </p:nvSpPr>
        <p:spPr bwMode="auto">
          <a:xfrm>
            <a:off x="2743200" y="30797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</a:t>
            </a:r>
          </a:p>
        </p:txBody>
      </p:sp>
      <p:sp>
        <p:nvSpPr>
          <p:cNvPr id="26636" name="Text Box 13"/>
          <p:cNvSpPr txBox="1">
            <a:spLocks noChangeArrowheads="1"/>
          </p:cNvSpPr>
          <p:nvPr/>
        </p:nvSpPr>
        <p:spPr bwMode="auto">
          <a:xfrm>
            <a:off x="266065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26637" name="Text Box 14"/>
          <p:cNvSpPr txBox="1">
            <a:spLocks noChangeArrowheads="1"/>
          </p:cNvSpPr>
          <p:nvPr/>
        </p:nvSpPr>
        <p:spPr bwMode="auto">
          <a:xfrm>
            <a:off x="2438400" y="23447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2</a:t>
            </a:r>
          </a:p>
        </p:txBody>
      </p:sp>
      <p:sp>
        <p:nvSpPr>
          <p:cNvPr id="26638" name="Text Box 15"/>
          <p:cNvSpPr txBox="1">
            <a:spLocks noChangeArrowheads="1"/>
          </p:cNvSpPr>
          <p:nvPr/>
        </p:nvSpPr>
        <p:spPr bwMode="auto">
          <a:xfrm>
            <a:off x="381000" y="43259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0-1-4-2-3-5</a:t>
            </a:r>
          </a:p>
        </p:txBody>
      </p:sp>
      <p:sp>
        <p:nvSpPr>
          <p:cNvPr id="26639" name="Text Box 16"/>
          <p:cNvSpPr txBox="1">
            <a:spLocks noChangeArrowheads="1"/>
          </p:cNvSpPr>
          <p:nvPr/>
        </p:nvSpPr>
        <p:spPr bwMode="auto">
          <a:xfrm>
            <a:off x="304800" y="18875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0-1-3-2-5-4</a:t>
            </a:r>
          </a:p>
        </p:txBody>
      </p:sp>
      <p:sp>
        <p:nvSpPr>
          <p:cNvPr id="26640" name="Text Box 17"/>
          <p:cNvSpPr txBox="1">
            <a:spLocks noChangeArrowheads="1"/>
          </p:cNvSpPr>
          <p:nvPr/>
        </p:nvSpPr>
        <p:spPr bwMode="auto">
          <a:xfrm>
            <a:off x="304800" y="24209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0-1-3-5-2-4</a:t>
            </a:r>
          </a:p>
        </p:txBody>
      </p:sp>
      <p:sp>
        <p:nvSpPr>
          <p:cNvPr id="26641" name="Text Box 18"/>
          <p:cNvSpPr txBox="1">
            <a:spLocks noChangeArrowheads="1"/>
          </p:cNvSpPr>
          <p:nvPr/>
        </p:nvSpPr>
        <p:spPr bwMode="auto">
          <a:xfrm>
            <a:off x="3352800" y="18875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0-1-5-4-2-3</a:t>
            </a:r>
          </a:p>
        </p:txBody>
      </p:sp>
      <p:sp>
        <p:nvSpPr>
          <p:cNvPr id="26642" name="Text Box 19"/>
          <p:cNvSpPr txBox="1">
            <a:spLocks noChangeArrowheads="1"/>
          </p:cNvSpPr>
          <p:nvPr/>
        </p:nvSpPr>
        <p:spPr bwMode="auto">
          <a:xfrm>
            <a:off x="381000" y="34877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0-1-5-3-2-4</a:t>
            </a:r>
          </a:p>
        </p:txBody>
      </p:sp>
      <p:sp>
        <p:nvSpPr>
          <p:cNvPr id="26643" name="Text Box 20"/>
          <p:cNvSpPr txBox="1">
            <a:spLocks noChangeArrowheads="1"/>
          </p:cNvSpPr>
          <p:nvPr/>
        </p:nvSpPr>
        <p:spPr bwMode="auto">
          <a:xfrm>
            <a:off x="7543800" y="40211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0-3-2-4-1-5</a:t>
            </a:r>
          </a:p>
        </p:txBody>
      </p:sp>
      <p:sp>
        <p:nvSpPr>
          <p:cNvPr id="26644" name="Text Box 21"/>
          <p:cNvSpPr txBox="1">
            <a:spLocks noChangeArrowheads="1"/>
          </p:cNvSpPr>
          <p:nvPr/>
        </p:nvSpPr>
        <p:spPr bwMode="auto">
          <a:xfrm>
            <a:off x="5257800" y="19637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0-1-3-2-4-5</a:t>
            </a:r>
          </a:p>
        </p:txBody>
      </p:sp>
      <p:sp>
        <p:nvSpPr>
          <p:cNvPr id="26645" name="Text Box 22"/>
          <p:cNvSpPr txBox="1">
            <a:spLocks noChangeArrowheads="1"/>
          </p:cNvSpPr>
          <p:nvPr/>
        </p:nvSpPr>
        <p:spPr bwMode="auto">
          <a:xfrm>
            <a:off x="3886200" y="356393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0-5-1-3-2-4</a:t>
            </a:r>
          </a:p>
        </p:txBody>
      </p:sp>
      <p:sp>
        <p:nvSpPr>
          <p:cNvPr id="26646" name="Line 23"/>
          <p:cNvSpPr>
            <a:spLocks noChangeShapeType="1"/>
          </p:cNvSpPr>
          <p:nvPr/>
        </p:nvSpPr>
        <p:spPr bwMode="auto">
          <a:xfrm>
            <a:off x="1600200" y="2649538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7" name="Line 24"/>
          <p:cNvSpPr>
            <a:spLocks noChangeShapeType="1"/>
          </p:cNvSpPr>
          <p:nvPr/>
        </p:nvSpPr>
        <p:spPr bwMode="auto">
          <a:xfrm>
            <a:off x="1600200" y="2116138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8" name="Line 25"/>
          <p:cNvSpPr>
            <a:spLocks noChangeShapeType="1"/>
          </p:cNvSpPr>
          <p:nvPr/>
        </p:nvSpPr>
        <p:spPr bwMode="auto">
          <a:xfrm flipH="1" flipV="1">
            <a:off x="6629400" y="4249738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9" name="Line 26"/>
          <p:cNvSpPr>
            <a:spLocks noChangeShapeType="1"/>
          </p:cNvSpPr>
          <p:nvPr/>
        </p:nvSpPr>
        <p:spPr bwMode="auto">
          <a:xfrm>
            <a:off x="1676400" y="4478338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0" name="Line 27"/>
          <p:cNvSpPr>
            <a:spLocks noChangeShapeType="1"/>
          </p:cNvSpPr>
          <p:nvPr/>
        </p:nvSpPr>
        <p:spPr bwMode="auto">
          <a:xfrm>
            <a:off x="1676400" y="3640138"/>
            <a:ext cx="160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1" name="TextBox 26"/>
          <p:cNvSpPr txBox="1">
            <a:spLocks noChangeArrowheads="1"/>
          </p:cNvSpPr>
          <p:nvPr/>
        </p:nvSpPr>
        <p:spPr bwMode="auto">
          <a:xfrm>
            <a:off x="685800" y="5638800"/>
            <a:ext cx="7543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Each point represents a potential location of the fifth city.  The color of the point represents the optimal solution for the resulting 5-city TSP.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Practical Application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Sample rate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Indexing and Abstraction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Summary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21330" y="1981200"/>
            <a:ext cx="4317870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Sampling+Classification</a:t>
            </a:r>
            <a:r>
              <a:rPr lang="en-US" dirty="0" smtClean="0"/>
              <a:t> (SC)</a:t>
            </a:r>
          </a:p>
          <a:p>
            <a:r>
              <a:rPr lang="en-US" dirty="0" err="1" smtClean="0"/>
              <a:t>SC+bias</a:t>
            </a:r>
            <a:endParaRPr lang="en-US" dirty="0" smtClean="0"/>
          </a:p>
          <a:p>
            <a:r>
              <a:rPr lang="en-US" dirty="0" err="1" smtClean="0"/>
              <a:t>SC+Active</a:t>
            </a:r>
            <a:r>
              <a:rPr lang="en-US" dirty="0" smtClean="0"/>
              <a:t> Learning (SC+AL)</a:t>
            </a:r>
          </a:p>
          <a:p>
            <a:r>
              <a:rPr lang="en-US" dirty="0" smtClean="0"/>
              <a:t>Solution Border Estimation (SBE)</a:t>
            </a:r>
          </a:p>
          <a:p>
            <a:r>
              <a:rPr lang="en-US" dirty="0" smtClean="0"/>
              <a:t>Support Vector Machine (SVM)</a:t>
            </a:r>
          </a:p>
          <a:p>
            <a:r>
              <a:rPr lang="en-US" dirty="0" smtClean="0"/>
              <a:t>SVM+SBE</a:t>
            </a:r>
          </a:p>
          <a:p>
            <a:r>
              <a:rPr lang="en-US" dirty="0" smtClean="0"/>
              <a:t>Select from Sampled Solutions (SSS)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514600" y="2667000"/>
            <a:ext cx="19050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4EA297C-1C25-4BF6-88B2-752473C008D5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Sampling+Classification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1988" name="TextBox 14"/>
          <p:cNvSpPr txBox="1">
            <a:spLocks noChangeArrowheads="1"/>
          </p:cNvSpPr>
          <p:nvPr/>
        </p:nvSpPr>
        <p:spPr bwMode="auto">
          <a:xfrm>
            <a:off x="685800" y="5638800"/>
            <a:ext cx="7543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/>
              <a:t>Initial view of solution space topology</a:t>
            </a:r>
          </a:p>
        </p:txBody>
      </p:sp>
      <p:pic>
        <p:nvPicPr>
          <p:cNvPr id="41989" name="Picture 14" descr="ladybug-onlyCities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1444625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F8DE615-D307-442C-8F28-E7D1BD55D6E7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Sampling+Classification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pic>
        <p:nvPicPr>
          <p:cNvPr id="44037" name="Picture 15" descr="ladybug-sample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1444625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99F24C9-8E52-4CB9-B383-45AFF8444EB8}" type="slidenum">
              <a:rPr lang="en-US" altLang="en-US"/>
              <a:pPr eaLnBrk="1" hangingPunct="1"/>
              <a:t>27</a:t>
            </a:fld>
            <a:endParaRPr lang="en-US" alt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Sampling+Classification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3012" name="TextBox 14"/>
          <p:cNvSpPr txBox="1">
            <a:spLocks noChangeArrowheads="1"/>
          </p:cNvSpPr>
          <p:nvPr/>
        </p:nvSpPr>
        <p:spPr bwMode="auto">
          <a:xfrm>
            <a:off x="685800" y="5638800"/>
            <a:ext cx="7543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/>
              <a:t>Ideal view of solution space topology</a:t>
            </a:r>
          </a:p>
        </p:txBody>
      </p:sp>
      <p:pic>
        <p:nvPicPr>
          <p:cNvPr id="43013" name="Content Placeholder 29" descr="ladybug-ideal.bmp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1447800"/>
            <a:ext cx="5327650" cy="3995738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Content Placeholder 7" descr="ladybug-ideal.bmp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074863"/>
            <a:ext cx="4040188" cy="3030537"/>
          </a:xfrm>
        </p:spPr>
      </p:pic>
      <p:pic>
        <p:nvPicPr>
          <p:cNvPr id="45059" name="Content Placeholder 8" descr="ladybug-approx-sampleRate1per100.bmp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5025" y="2074863"/>
            <a:ext cx="4041775" cy="3030537"/>
          </a:xfrm>
        </p:spPr>
      </p:pic>
      <p:sp>
        <p:nvSpPr>
          <p:cNvPr id="450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Sampling+Classification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5061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en-US" smtClean="0"/>
              <a:t>Ideal PS Map</a:t>
            </a:r>
          </a:p>
        </p:txBody>
      </p:sp>
      <p:sp>
        <p:nvSpPr>
          <p:cNvPr id="45062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altLang="en-US" smtClean="0"/>
              <a:t>Approximated PS Map</a:t>
            </a:r>
          </a:p>
        </p:txBody>
      </p:sp>
      <p:sp>
        <p:nvSpPr>
          <p:cNvPr id="450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2C2EB19-A289-4E94-8DAA-1029FFE6CA43}" type="slidenum">
              <a:rPr lang="en-US" altLang="en-US"/>
              <a:pPr eaLnBrk="1" hangingPunct="1"/>
              <a:t>28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756BDA0-B3F4-4A94-B97D-B32FA42247F3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SC+Bias</a:t>
            </a:r>
            <a:r>
              <a:rPr lang="en-US" altLang="en-US" dirty="0" smtClean="0"/>
              <a:t> - Domain-Based Hints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8132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5513388"/>
            <a:ext cx="8229600" cy="617537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2600" smtClean="0"/>
              <a:t>All the fixed points lie on regional boundaries</a:t>
            </a:r>
          </a:p>
        </p:txBody>
      </p:sp>
      <p:pic>
        <p:nvPicPr>
          <p:cNvPr id="48133" name="Content Placeholder 29" descr="ladybug-ideal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5327650" cy="399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4001" y="6134725"/>
            <a:ext cx="78885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http://www.zazzle.com/not_lost_but_recalculating_gps_t_shirt-235701719876135680</a:t>
            </a:r>
          </a:p>
          <a:p>
            <a:r>
              <a:rPr lang="en-US" sz="1600" dirty="0" smtClean="0"/>
              <a:t>http://blueskygis.blogspot.com/2011/03/titanic-recalculation.html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6" descr="http://rlv.zcache.com/not_lost_but_recalculating_gps_t_shirt-red99e7a4b480455c8683aeba3cff4b5e_i5vij_10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1" y="1896618"/>
            <a:ext cx="29337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2" name="Picture 2" descr="https://lh4.googleusercontent.com/-sV_owAb1hgM/TYeJb3W5HPI/AAAAAAAAA6U/gCCRVT2VsiI/s1600/Bizarro.2011032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73936"/>
            <a:ext cx="6066916" cy="317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17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80EF5D9-D15D-441D-A614-43E7007995F2}" type="slidenum">
              <a:rPr lang="en-US" altLang="en-US"/>
              <a:pPr eaLnBrk="1" hangingPunct="1"/>
              <a:t>30</a:t>
            </a:fld>
            <a:endParaRPr lang="en-US" altLang="en-US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SC+Bias</a:t>
            </a:r>
            <a:r>
              <a:rPr lang="en-US" altLang="en-US" dirty="0" smtClean="0"/>
              <a:t> - Domain-Based Hints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49156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5513388"/>
            <a:ext cx="8229600" cy="617537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2600" smtClean="0"/>
              <a:t>All the fixed points lie on regional boundaries</a:t>
            </a:r>
          </a:p>
        </p:txBody>
      </p:sp>
      <p:pic>
        <p:nvPicPr>
          <p:cNvPr id="49157" name="Content Placeholder 11" descr="FiveCityFourFixed_0-3.dat.bmp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838200"/>
            <a:ext cx="6019800" cy="47863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en-US" dirty="0" err="1" smtClean="0"/>
              <a:t>SC+Bias</a:t>
            </a:r>
            <a:r>
              <a:rPr lang="en-US" altLang="en-US" dirty="0" smtClean="0"/>
              <a:t> - Domain-Based Hints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F7625-6988-46B7-AD9B-55DCCDE9DF4B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200817"/>
            <a:ext cx="6553200" cy="52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0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SC+bias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Bias samples toward fixed city locations</a:t>
            </a:r>
          </a:p>
          <a:p>
            <a:pPr lvl="1"/>
            <a:r>
              <a:rPr lang="en-US" dirty="0" smtClean="0"/>
              <a:t>City radius</a:t>
            </a:r>
          </a:p>
          <a:p>
            <a:pPr lvl="1"/>
            <a:r>
              <a:rPr lang="en-US" dirty="0" smtClean="0"/>
              <a:t>Bias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593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38313"/>
            <a:ext cx="8216839" cy="4586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SC+bias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99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&amp; Classification + </a:t>
            </a:r>
            <a:br>
              <a:rPr lang="en-US" dirty="0" smtClean="0"/>
            </a:br>
            <a:r>
              <a:rPr lang="en-US" dirty="0" smtClean="0"/>
              <a:t>Active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eventual number of samples</a:t>
            </a:r>
          </a:p>
          <a:p>
            <a:pPr lvl="1">
              <a:buNone/>
            </a:pPr>
            <a:r>
              <a:rPr lang="en-US" dirty="0" smtClean="0"/>
              <a:t>n = </a:t>
            </a:r>
            <a:r>
              <a:rPr lang="en-US" dirty="0" err="1" smtClean="0"/>
              <a:t>sample_rate</a:t>
            </a:r>
            <a:r>
              <a:rPr lang="en-US" dirty="0" smtClean="0"/>
              <a:t> * </a:t>
            </a:r>
            <a:r>
              <a:rPr lang="en-US" dirty="0" err="1" smtClean="0"/>
              <a:t>total_instances</a:t>
            </a:r>
            <a:endParaRPr lang="en-US" dirty="0" smtClean="0"/>
          </a:p>
          <a:p>
            <a:r>
              <a:rPr lang="en-US" dirty="0" smtClean="0"/>
              <a:t>Create initial sample of solutions of size </a:t>
            </a:r>
          </a:p>
          <a:p>
            <a:pPr lvl="1">
              <a:buNone/>
            </a:pPr>
            <a:r>
              <a:rPr lang="en-US" dirty="0" err="1" smtClean="0"/>
              <a:t>n</a:t>
            </a:r>
            <a:r>
              <a:rPr lang="en-US" baseline="-25000" dirty="0" err="1" smtClean="0"/>
              <a:t>i</a:t>
            </a:r>
            <a:r>
              <a:rPr lang="en-US" dirty="0" smtClean="0"/>
              <a:t> = alpha * n</a:t>
            </a:r>
          </a:p>
          <a:p>
            <a:r>
              <a:rPr lang="en-US" dirty="0" smtClean="0"/>
              <a:t>For each unknown sample</a:t>
            </a:r>
          </a:p>
          <a:p>
            <a:pPr lvl="1"/>
            <a:r>
              <a:rPr lang="en-US" dirty="0" smtClean="0"/>
              <a:t>if polling results in unambiguous result, keep approximate result</a:t>
            </a:r>
          </a:p>
          <a:p>
            <a:pPr lvl="1"/>
            <a:r>
              <a:rPr lang="en-US" dirty="0" smtClean="0"/>
              <a:t>else if total samples &lt; n, generate exact solution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ladybug-sample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990600"/>
            <a:ext cx="7823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Sampling &amp; Classification + </a:t>
            </a:r>
            <a:br>
              <a:rPr lang="en-US" dirty="0" smtClean="0"/>
            </a:br>
            <a:r>
              <a:rPr lang="en-US" dirty="0" smtClean="0"/>
              <a:t>Active Learning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733800" y="2971800"/>
            <a:ext cx="533400" cy="533400"/>
            <a:chOff x="3810000" y="4038600"/>
            <a:chExt cx="533400" cy="533400"/>
          </a:xfrm>
          <a:solidFill>
            <a:schemeClr val="accent1">
              <a:alpha val="27000"/>
            </a:schemeClr>
          </a:solidFill>
        </p:grpSpPr>
        <p:sp>
          <p:nvSpPr>
            <p:cNvPr id="6" name="Oval 5"/>
            <p:cNvSpPr/>
            <p:nvPr/>
          </p:nvSpPr>
          <p:spPr>
            <a:xfrm>
              <a:off x="3810000" y="4038600"/>
              <a:ext cx="5334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038600" y="4267200"/>
              <a:ext cx="76200" cy="762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86000" y="4495800"/>
            <a:ext cx="533400" cy="533400"/>
            <a:chOff x="3810000" y="4038600"/>
            <a:chExt cx="533400" cy="533400"/>
          </a:xfrm>
          <a:solidFill>
            <a:schemeClr val="accent1">
              <a:alpha val="27000"/>
            </a:schemeClr>
          </a:solidFill>
        </p:grpSpPr>
        <p:sp>
          <p:nvSpPr>
            <p:cNvPr id="10" name="Oval 9"/>
            <p:cNvSpPr/>
            <p:nvPr/>
          </p:nvSpPr>
          <p:spPr>
            <a:xfrm>
              <a:off x="3810000" y="4038600"/>
              <a:ext cx="5334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038600" y="4267200"/>
              <a:ext cx="76200" cy="762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29400" y="3657600"/>
            <a:ext cx="533400" cy="533400"/>
            <a:chOff x="3810000" y="4038600"/>
            <a:chExt cx="533400" cy="533400"/>
          </a:xfrm>
          <a:solidFill>
            <a:schemeClr val="accent1">
              <a:alpha val="27000"/>
            </a:schemeClr>
          </a:solidFill>
        </p:grpSpPr>
        <p:sp>
          <p:nvSpPr>
            <p:cNvPr id="13" name="Oval 12"/>
            <p:cNvSpPr/>
            <p:nvPr/>
          </p:nvSpPr>
          <p:spPr>
            <a:xfrm>
              <a:off x="3810000" y="4038600"/>
              <a:ext cx="5334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038600" y="4267200"/>
              <a:ext cx="76200" cy="762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133600" y="5181600"/>
            <a:ext cx="1231427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unanimous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52800" y="3810000"/>
            <a:ext cx="1218603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ambiguous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77000" y="4267200"/>
            <a:ext cx="102463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landslide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971800" y="3200400"/>
            <a:ext cx="533400" cy="533400"/>
            <a:chOff x="3810000" y="4038600"/>
            <a:chExt cx="533400" cy="533400"/>
          </a:xfrm>
          <a:solidFill>
            <a:schemeClr val="accent1">
              <a:alpha val="27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810000" y="4038600"/>
              <a:ext cx="5334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038600" y="4267200"/>
              <a:ext cx="76200" cy="762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6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Border Estimation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techniques similar to those used to justify </a:t>
            </a:r>
            <a:r>
              <a:rPr lang="en-US" dirty="0" err="1" smtClean="0"/>
              <a:t>SC+bias</a:t>
            </a:r>
            <a:r>
              <a:rPr lang="en-US" dirty="0" smtClean="0"/>
              <a:t>, can solution borders be calculated?</a:t>
            </a:r>
          </a:p>
          <a:p>
            <a:r>
              <a:rPr lang="en-US" dirty="0" smtClean="0"/>
              <a:t>For each combination of two solutions, equate objective functions to determine shape of border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>
                <a:solidFill>
                  <a:srgbClr val="000000"/>
                </a:solidFill>
              </a:rPr>
              <a:pPr/>
              <a:t>36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32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Border Estimation</a:t>
            </a:r>
          </a:p>
        </p:txBody>
      </p:sp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6630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6631" name="TextBox 7"/>
          <p:cNvSpPr txBox="1">
            <a:spLocks noChangeArrowheads="1"/>
          </p:cNvSpPr>
          <p:nvPr/>
        </p:nvSpPr>
        <p:spPr bwMode="auto">
          <a:xfrm>
            <a:off x="3429000" y="4572000"/>
            <a:ext cx="5826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Px?</a:t>
            </a:r>
          </a:p>
        </p:txBody>
      </p:sp>
      <p:sp>
        <p:nvSpPr>
          <p:cNvPr id="26632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6633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5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Border Estimation</a:t>
            </a:r>
          </a:p>
        </p:txBody>
      </p:sp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7654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7655" name="TextBox 7"/>
          <p:cNvSpPr txBox="1">
            <a:spLocks noChangeArrowheads="1"/>
          </p:cNvSpPr>
          <p:nvPr/>
        </p:nvSpPr>
        <p:spPr bwMode="auto">
          <a:xfrm>
            <a:off x="5257800" y="2971800"/>
            <a:ext cx="454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</a:t>
            </a:r>
          </a:p>
        </p:txBody>
      </p:sp>
      <p:sp>
        <p:nvSpPr>
          <p:cNvPr id="27656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7657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7658" name="TextBox 10"/>
          <p:cNvSpPr txBox="1">
            <a:spLocks noChangeArrowheads="1"/>
          </p:cNvSpPr>
          <p:nvPr/>
        </p:nvSpPr>
        <p:spPr bwMode="auto">
          <a:xfrm>
            <a:off x="304800" y="5715000"/>
            <a:ext cx="72914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99"/>
                </a:solidFill>
              </a:rPr>
              <a:t>dist</a:t>
            </a:r>
            <a:r>
              <a:rPr lang="en-US" dirty="0">
                <a:solidFill>
                  <a:srgbClr val="000099"/>
                </a:solidFill>
              </a:rPr>
              <a:t>(P0,P1) + </a:t>
            </a:r>
            <a:r>
              <a:rPr lang="en-US" dirty="0" err="1">
                <a:solidFill>
                  <a:srgbClr val="000099"/>
                </a:solidFill>
              </a:rPr>
              <a:t>dist</a:t>
            </a:r>
            <a:r>
              <a:rPr lang="en-US" dirty="0">
                <a:solidFill>
                  <a:srgbClr val="000099"/>
                </a:solidFill>
              </a:rPr>
              <a:t>(P1,P2) + </a:t>
            </a:r>
            <a:r>
              <a:rPr lang="en-US" dirty="0" err="1">
                <a:solidFill>
                  <a:srgbClr val="000099"/>
                </a:solidFill>
              </a:rPr>
              <a:t>dist</a:t>
            </a:r>
            <a:r>
              <a:rPr lang="en-US" dirty="0">
                <a:solidFill>
                  <a:srgbClr val="000099"/>
                </a:solidFill>
              </a:rPr>
              <a:t>(P2,Px) </a:t>
            </a:r>
            <a:r>
              <a:rPr lang="en-US" dirty="0"/>
              <a:t>= </a:t>
            </a:r>
            <a:r>
              <a:rPr lang="en-US" dirty="0" err="1">
                <a:solidFill>
                  <a:srgbClr val="C00000"/>
                </a:solidFill>
              </a:rPr>
              <a:t>dist</a:t>
            </a:r>
            <a:r>
              <a:rPr lang="en-US" dirty="0">
                <a:solidFill>
                  <a:srgbClr val="C00000"/>
                </a:solidFill>
              </a:rPr>
              <a:t>(P0,P1) + </a:t>
            </a:r>
            <a:r>
              <a:rPr lang="en-US" dirty="0" err="1">
                <a:solidFill>
                  <a:srgbClr val="C00000"/>
                </a:solidFill>
              </a:rPr>
              <a:t>dist</a:t>
            </a:r>
            <a:r>
              <a:rPr lang="en-US" dirty="0">
                <a:solidFill>
                  <a:srgbClr val="C00000"/>
                </a:solidFill>
              </a:rPr>
              <a:t>(P1,Px) + </a:t>
            </a:r>
            <a:r>
              <a:rPr lang="en-US" dirty="0" err="1">
                <a:solidFill>
                  <a:srgbClr val="C00000"/>
                </a:solidFill>
              </a:rPr>
              <a:t>dist</a:t>
            </a:r>
            <a:r>
              <a:rPr lang="en-US" dirty="0">
                <a:solidFill>
                  <a:srgbClr val="C00000"/>
                </a:solidFill>
              </a:rPr>
              <a:t>(Px,P2)</a:t>
            </a:r>
          </a:p>
          <a:p>
            <a:r>
              <a:rPr lang="en-US" dirty="0"/>
              <a:t>                      </a:t>
            </a:r>
            <a:r>
              <a:rPr lang="en-US" dirty="0" smtClean="0"/>
              <a:t>  </a:t>
            </a:r>
            <a:r>
              <a:rPr lang="en-US" dirty="0" err="1" smtClean="0"/>
              <a:t>dist</a:t>
            </a:r>
            <a:r>
              <a:rPr lang="en-US" dirty="0" smtClean="0"/>
              <a:t>(P1,P2</a:t>
            </a:r>
            <a:r>
              <a:rPr lang="en-US" dirty="0"/>
              <a:t>)                       =                      </a:t>
            </a:r>
            <a:r>
              <a:rPr lang="en-US" dirty="0" smtClean="0"/>
              <a:t>  </a:t>
            </a:r>
            <a:r>
              <a:rPr lang="en-US" dirty="0" err="1" smtClean="0"/>
              <a:t>dist</a:t>
            </a:r>
            <a:r>
              <a:rPr lang="en-US" dirty="0" smtClean="0"/>
              <a:t>(P1,Px</a:t>
            </a:r>
            <a:r>
              <a:rPr lang="en-US" dirty="0"/>
              <a:t>)</a:t>
            </a:r>
          </a:p>
        </p:txBody>
      </p:sp>
      <p:sp>
        <p:nvSpPr>
          <p:cNvPr id="12" name="Oval 11"/>
          <p:cNvSpPr/>
          <p:nvPr/>
        </p:nvSpPr>
        <p:spPr>
          <a:xfrm>
            <a:off x="4419600" y="2514600"/>
            <a:ext cx="838200" cy="838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660" name="TextBox 12"/>
          <p:cNvSpPr txBox="1">
            <a:spLocks noChangeArrowheads="1"/>
          </p:cNvSpPr>
          <p:nvPr/>
        </p:nvSpPr>
        <p:spPr bwMode="auto">
          <a:xfrm>
            <a:off x="3429000" y="6400800"/>
            <a:ext cx="1905000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dist(Px,P1)  = C</a:t>
            </a:r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8229600" y="22860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8229600" y="20574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0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 Generation-</a:t>
            </a:r>
            <a:br>
              <a:rPr lang="en-US" dirty="0" smtClean="0"/>
            </a:br>
            <a:r>
              <a:rPr lang="en-US" dirty="0" smtClean="0"/>
              <a:t>Solution Border Estimation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629400"/>
            <a:ext cx="2133600" cy="457200"/>
          </a:xfrm>
          <a:noFill/>
        </p:spPr>
        <p:txBody>
          <a:bodyPr/>
          <a:lstStyle/>
          <a:p>
            <a:fld id="{897E6980-CC3D-4FA9-B421-402A49180DDA}" type="slidenum">
              <a:rPr lang="en-US" altLang="en-US" smtClean="0"/>
              <a:pPr/>
              <a:t>39</a:t>
            </a:fld>
            <a:endParaRPr lang="en-US" altLang="en-US" smtClean="0"/>
          </a:p>
        </p:txBody>
      </p:sp>
      <p:sp>
        <p:nvSpPr>
          <p:cNvPr id="28677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8678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8679" name="TextBox 7"/>
          <p:cNvSpPr txBox="1">
            <a:spLocks noChangeArrowheads="1"/>
          </p:cNvSpPr>
          <p:nvPr/>
        </p:nvSpPr>
        <p:spPr bwMode="auto">
          <a:xfrm>
            <a:off x="5410200" y="3276600"/>
            <a:ext cx="454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</a:t>
            </a:r>
          </a:p>
        </p:txBody>
      </p:sp>
      <p:sp>
        <p:nvSpPr>
          <p:cNvPr id="28680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8681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8682" name="TextBox 10"/>
          <p:cNvSpPr txBox="1">
            <a:spLocks noChangeArrowheads="1"/>
          </p:cNvSpPr>
          <p:nvPr/>
        </p:nvSpPr>
        <p:spPr bwMode="auto">
          <a:xfrm>
            <a:off x="304800" y="5715000"/>
            <a:ext cx="82962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dist(P0,P1) + dist(P1,Px) + dist(Px,P2) </a:t>
            </a:r>
            <a:r>
              <a:rPr lang="en-US"/>
              <a:t>= </a:t>
            </a:r>
            <a:r>
              <a:rPr lang="en-US">
                <a:solidFill>
                  <a:srgbClr val="FFC000"/>
                </a:solidFill>
              </a:rPr>
              <a:t>dist(P0,Px) + dist(Px,P1) + dist(P1,P2)</a:t>
            </a:r>
          </a:p>
          <a:p>
            <a:r>
              <a:rPr lang="en-US"/>
              <a:t>dist(P0,P1)                       + dist(Px,P2) = dist(P0,Px)                       +dist(P1,P2)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10800000">
            <a:off x="3276600" y="1600200"/>
            <a:ext cx="2514600" cy="22098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84" name="TextBox 11"/>
          <p:cNvSpPr txBox="1">
            <a:spLocks noChangeArrowheads="1"/>
          </p:cNvSpPr>
          <p:nvPr/>
        </p:nvSpPr>
        <p:spPr bwMode="auto">
          <a:xfrm>
            <a:off x="2743200" y="6400800"/>
            <a:ext cx="3581400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dist(Px,P2)  = dist(Px,P0) + C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8229600" y="31242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8229600" y="22860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BA4BA89-EB0F-41B8-9070-820764EBD23A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Motivation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Real-time Planning Problems</a:t>
            </a:r>
          </a:p>
          <a:p>
            <a:pPr lvl="1" eaLnBrk="1" hangingPunct="1"/>
            <a:r>
              <a:rPr lang="en-US" altLang="en-US" dirty="0" smtClean="0"/>
              <a:t>Shipboard Computing Resource Allocation</a:t>
            </a:r>
          </a:p>
          <a:p>
            <a:pPr lvl="1" eaLnBrk="1" hangingPunct="1"/>
            <a:r>
              <a:rPr lang="en-US" altLang="en-US" dirty="0" smtClean="0"/>
              <a:t>Mobile Sensor Scheduling</a:t>
            </a:r>
          </a:p>
          <a:p>
            <a:pPr lvl="1" eaLnBrk="1" hangingPunct="1"/>
            <a:r>
              <a:rPr lang="en-US" altLang="en-US" dirty="0" smtClean="0">
                <a:solidFill>
                  <a:srgbClr val="0099FF"/>
                </a:solidFill>
              </a:rPr>
              <a:t>Unmanned Vehicle Routing</a:t>
            </a:r>
          </a:p>
          <a:p>
            <a:pPr lvl="1" eaLnBrk="1" hangingPunct="1"/>
            <a:r>
              <a:rPr lang="en-US" altLang="en-US" dirty="0" smtClean="0"/>
              <a:t>Wireless Sensor Network (WSN) Reconfiguration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 Generation-</a:t>
            </a:r>
            <a:br>
              <a:rPr lang="en-US" dirty="0" smtClean="0"/>
            </a:br>
            <a:r>
              <a:rPr lang="en-US" dirty="0" smtClean="0"/>
              <a:t>Solution Border Estimation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629400"/>
            <a:ext cx="2133600" cy="457200"/>
          </a:xfrm>
          <a:noFill/>
        </p:spPr>
        <p:txBody>
          <a:bodyPr/>
          <a:lstStyle/>
          <a:p>
            <a:fld id="{4C202E48-B1EE-4C5D-9C37-AFB8DD87F7A9}" type="slidenum">
              <a:rPr lang="en-US" altLang="en-US" smtClean="0"/>
              <a:pPr/>
              <a:t>40</a:t>
            </a:fld>
            <a:endParaRPr lang="en-US" altLang="en-US" smtClean="0"/>
          </a:p>
        </p:txBody>
      </p:sp>
      <p:sp>
        <p:nvSpPr>
          <p:cNvPr id="29701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9702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9703" name="TextBox 7"/>
          <p:cNvSpPr txBox="1">
            <a:spLocks noChangeArrowheads="1"/>
          </p:cNvSpPr>
          <p:nvPr/>
        </p:nvSpPr>
        <p:spPr bwMode="auto">
          <a:xfrm>
            <a:off x="5029200" y="3505200"/>
            <a:ext cx="454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</a:t>
            </a:r>
          </a:p>
        </p:txBody>
      </p:sp>
      <p:sp>
        <p:nvSpPr>
          <p:cNvPr id="29704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9705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9706" name="TextBox 10"/>
          <p:cNvSpPr txBox="1">
            <a:spLocks noChangeArrowheads="1"/>
          </p:cNvSpPr>
          <p:nvPr/>
        </p:nvSpPr>
        <p:spPr bwMode="auto">
          <a:xfrm>
            <a:off x="304800" y="5715000"/>
            <a:ext cx="83216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dist(P0,P1) + dist(P1,P2) + dist(P2,Px) </a:t>
            </a:r>
            <a:r>
              <a:rPr lang="en-US"/>
              <a:t>= </a:t>
            </a:r>
            <a:r>
              <a:rPr lang="en-US">
                <a:solidFill>
                  <a:srgbClr val="FFC000"/>
                </a:solidFill>
              </a:rPr>
              <a:t>dist(P0,Px) + dist(Px,P1) + dist(P1,P2)</a:t>
            </a:r>
          </a:p>
          <a:p>
            <a:r>
              <a:rPr lang="en-US"/>
              <a:t>dist(P0,P1)                       + dist(P2,Px) = dist(P0,Px) + dist(P1,Px)</a:t>
            </a:r>
          </a:p>
        </p:txBody>
      </p:sp>
      <p:sp>
        <p:nvSpPr>
          <p:cNvPr id="12" name="Oval 11"/>
          <p:cNvSpPr/>
          <p:nvPr/>
        </p:nvSpPr>
        <p:spPr>
          <a:xfrm>
            <a:off x="3581400" y="2667000"/>
            <a:ext cx="1524000" cy="1295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708" name="TextBox 12"/>
          <p:cNvSpPr txBox="1">
            <a:spLocks noChangeArrowheads="1"/>
          </p:cNvSpPr>
          <p:nvPr/>
        </p:nvSpPr>
        <p:spPr bwMode="auto">
          <a:xfrm>
            <a:off x="3962400" y="6411913"/>
            <a:ext cx="762000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/>
              <a:t>ugly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8229600" y="20574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8229600" y="3124200"/>
            <a:ext cx="381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2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 Generation –</a:t>
            </a:r>
            <a:br>
              <a:rPr lang="en-US" dirty="0" smtClean="0"/>
            </a:br>
            <a:r>
              <a:rPr lang="en-US" dirty="0" smtClean="0"/>
              <a:t>Solution Border Estimation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629400"/>
            <a:ext cx="2133600" cy="457200"/>
          </a:xfrm>
          <a:noFill/>
        </p:spPr>
        <p:txBody>
          <a:bodyPr/>
          <a:lstStyle/>
          <a:p>
            <a:fld id="{9FA2A627-2174-4DC4-A2EF-90319D384ACA}" type="slidenum">
              <a:rPr lang="en-US" altLang="en-US" smtClean="0"/>
              <a:pPr/>
              <a:t>41</a:t>
            </a:fld>
            <a:endParaRPr lang="en-US" altLang="en-US" smtClean="0"/>
          </a:p>
        </p:txBody>
      </p:sp>
      <p:sp>
        <p:nvSpPr>
          <p:cNvPr id="30725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43200" y="1600200"/>
            <a:ext cx="3048000" cy="3657600"/>
            <a:chOff x="2743200" y="1600200"/>
            <a:chExt cx="3048000" cy="3657600"/>
          </a:xfrm>
        </p:grpSpPr>
        <p:sp>
          <p:nvSpPr>
            <p:cNvPr id="9" name="Rectangle 8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82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ThreeCityTwoFix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4308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Border Estimation</a:t>
            </a:r>
          </a:p>
        </p:txBody>
      </p:sp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3962400" y="28194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P0</a:t>
            </a:r>
          </a:p>
        </p:txBody>
      </p:sp>
      <p:sp>
        <p:nvSpPr>
          <p:cNvPr id="26630" name="TextBox 6"/>
          <p:cNvSpPr txBox="1">
            <a:spLocks noChangeArrowheads="1"/>
          </p:cNvSpPr>
          <p:nvPr/>
        </p:nvSpPr>
        <p:spPr bwMode="auto">
          <a:xfrm>
            <a:off x="4333875" y="2514600"/>
            <a:ext cx="46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6631" name="TextBox 7"/>
          <p:cNvSpPr txBox="1">
            <a:spLocks noChangeArrowheads="1"/>
          </p:cNvSpPr>
          <p:nvPr/>
        </p:nvSpPr>
        <p:spPr bwMode="auto">
          <a:xfrm>
            <a:off x="3429000" y="4572000"/>
            <a:ext cx="5826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Px?</a:t>
            </a:r>
          </a:p>
        </p:txBody>
      </p:sp>
      <p:sp>
        <p:nvSpPr>
          <p:cNvPr id="26632" name="TextBox 8"/>
          <p:cNvSpPr txBox="1">
            <a:spLocks noChangeArrowheads="1"/>
          </p:cNvSpPr>
          <p:nvPr/>
        </p:nvSpPr>
        <p:spPr bwMode="auto">
          <a:xfrm>
            <a:off x="4648200" y="2297113"/>
            <a:ext cx="466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26633" name="TextBox 9"/>
          <p:cNvSpPr txBox="1">
            <a:spLocks noChangeArrowheads="1"/>
          </p:cNvSpPr>
          <p:nvPr/>
        </p:nvSpPr>
        <p:spPr bwMode="auto">
          <a:xfrm>
            <a:off x="6172200" y="1905000"/>
            <a:ext cx="208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P0 – P1 – P2 – Px</a:t>
            </a:r>
          </a:p>
          <a:p>
            <a:r>
              <a:rPr lang="en-US">
                <a:solidFill>
                  <a:srgbClr val="C00000"/>
                </a:solidFill>
              </a:rPr>
              <a:t>P0 – P1 – Px – P2</a:t>
            </a:r>
          </a:p>
          <a:p>
            <a:r>
              <a:rPr lang="en-US"/>
              <a:t>P0 – P2 – P1 – Px</a:t>
            </a:r>
          </a:p>
          <a:p>
            <a:r>
              <a:rPr lang="en-US"/>
              <a:t>P0 – P2 – Px – P1</a:t>
            </a:r>
          </a:p>
          <a:p>
            <a:r>
              <a:rPr lang="en-US">
                <a:solidFill>
                  <a:srgbClr val="FFC000"/>
                </a:solidFill>
              </a:rPr>
              <a:t>P0 – Px – P1 – P2</a:t>
            </a:r>
          </a:p>
          <a:p>
            <a:r>
              <a:rPr lang="en-US"/>
              <a:t>P0 – Px – P2 – P1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9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SBE</a:t>
            </a:r>
            <a:r>
              <a:rPr lang="en-US" baseline="0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 smtClean="0"/>
              <a:t>Unfortunately, solving the equations is not trivial</a:t>
            </a:r>
          </a:p>
          <a:p>
            <a:pPr lvl="0"/>
            <a:r>
              <a:rPr lang="en-US" dirty="0" smtClean="0"/>
              <a:t>Developed a ‘border</a:t>
            </a:r>
            <a:r>
              <a:rPr lang="en-US" baseline="0" dirty="0" smtClean="0"/>
              <a:t> tracing’ approach</a:t>
            </a:r>
          </a:p>
          <a:p>
            <a:pPr lvl="1"/>
            <a:r>
              <a:rPr lang="en-US" dirty="0" smtClean="0"/>
              <a:t>sample problem instances to find representatives of solutions in the space</a:t>
            </a:r>
          </a:p>
          <a:p>
            <a:pPr lvl="1"/>
            <a:r>
              <a:rPr lang="en-US" dirty="0" smtClean="0"/>
              <a:t>for each pair combination</a:t>
            </a:r>
          </a:p>
          <a:p>
            <a:pPr lvl="2"/>
            <a:r>
              <a:rPr lang="en-US" dirty="0" smtClean="0"/>
              <a:t>find a problem instance on the boundary using binary search</a:t>
            </a:r>
          </a:p>
          <a:p>
            <a:pPr lvl="2"/>
            <a:r>
              <a:rPr lang="en-US" dirty="0" smtClean="0"/>
              <a:t>trace the solution border from the boundary point</a:t>
            </a:r>
          </a:p>
          <a:p>
            <a:pPr lvl="1"/>
            <a:r>
              <a:rPr lang="en-US" dirty="0" smtClean="0"/>
              <a:t>for each border intersection</a:t>
            </a:r>
          </a:p>
          <a:p>
            <a:pPr lvl="2"/>
            <a:r>
              <a:rPr lang="en-US" dirty="0" smtClean="0"/>
              <a:t>find region to fill in by sending rays in each direction</a:t>
            </a:r>
          </a:p>
          <a:p>
            <a:pPr lvl="2"/>
            <a:r>
              <a:rPr lang="en-US" dirty="0" smtClean="0"/>
              <a:t>fill region using fill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1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two solution representatives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7" name="Rectangle 6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286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286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895600" y="2438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95600" y="3048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5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895600" y="2438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95600" y="3048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0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SBE – binary search to find border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10" name="Rectangle 9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895600" y="2438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95600" y="3048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5908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22860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90800" y="2133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2860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4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9FD9AE8-18BC-4DB8-989D-4E9673AB3A2A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  <p:sp>
        <p:nvSpPr>
          <p:cNvPr id="11267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1269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0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1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2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3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4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5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6" name="Oval 11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7" name="Oval 12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8" name="Oval 13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79" name="Oval 14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80" name="Oval 15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1281" name="AutoShape 16"/>
          <p:cNvCxnSpPr>
            <a:cxnSpLocks noChangeShapeType="1"/>
            <a:stCxn id="11267" idx="1"/>
            <a:endCxn id="11267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Pentagon 17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Pentagon 18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Pentagon 19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633538" y="6096000"/>
            <a:ext cx="5834062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Three vehicles to visit twelve destinations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SBE – tracing red/blue solution border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5240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9530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956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908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004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00400" y="3657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2004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956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14800" y="4572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14800" y="4267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100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052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19600" y="3962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05200" y="36576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505200" y="33528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95600" y="3048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90800" y="1828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90800" y="2133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419600" y="4572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419600" y="4267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95600" y="2438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95600" y="21336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895600" y="18288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39" name="Rectangle 38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7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SBE – found red/blue solution border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5908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90800" y="3048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908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004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00400" y="3657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2004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956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14800" y="4572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14800" y="4267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100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05200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90800" y="1828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90800" y="2133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5908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295400" y="1752600"/>
            <a:ext cx="4038600" cy="312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6400800" y="2209800"/>
            <a:ext cx="2057400" cy="2209800"/>
            <a:chOff x="2743200" y="1600200"/>
            <a:chExt cx="3048000" cy="3657600"/>
          </a:xfrm>
        </p:grpSpPr>
        <p:sp>
          <p:nvSpPr>
            <p:cNvPr id="22" name="Rectangle 21"/>
            <p:cNvSpPr/>
            <p:nvPr/>
          </p:nvSpPr>
          <p:spPr>
            <a:xfrm>
              <a:off x="2743200" y="1600200"/>
              <a:ext cx="30480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10800000">
              <a:off x="3429000" y="1600200"/>
              <a:ext cx="2362200" cy="228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4419600" y="2514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3581400" y="2590800"/>
              <a:ext cx="1600200" cy="137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Oval 25"/>
          <p:cNvSpPr/>
          <p:nvPr/>
        </p:nvSpPr>
        <p:spPr>
          <a:xfrm>
            <a:off x="6537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1534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299960" y="26670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467600" y="26670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DD36-6F23-422C-9D24-1EE001F0801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2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SBE-trace only available in two dimensions.  Use SVM-based approach to mimic SBE’s border-finding approach</a:t>
            </a:r>
          </a:p>
          <a:p>
            <a:r>
              <a:rPr lang="en-US" dirty="0" smtClean="0"/>
              <a:t>Train SVM with problem instances as observations and solution as label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52</a:t>
            </a:fld>
            <a:endParaRPr lang="en-US" altLang="en-US"/>
          </a:p>
        </p:txBody>
      </p:sp>
      <p:sp>
        <p:nvSpPr>
          <p:cNvPr id="15" name="Rectangle 14"/>
          <p:cNvSpPr/>
          <p:nvPr/>
        </p:nvSpPr>
        <p:spPr>
          <a:xfrm>
            <a:off x="4381500" y="4267200"/>
            <a:ext cx="2019300" cy="2438400"/>
          </a:xfrm>
          <a:prstGeom prst="rect">
            <a:avLst/>
          </a:prstGeom>
          <a:solidFill>
            <a:srgbClr val="FF00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62200" y="4267200"/>
            <a:ext cx="2057400" cy="2438400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2514600" y="4970509"/>
            <a:ext cx="228600" cy="211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19800" y="4970509"/>
            <a:ext cx="228600" cy="21109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62200" y="4267200"/>
            <a:ext cx="4038600" cy="24277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9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SVM+SBE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SBE-trace to find borders between solutions</a:t>
            </a:r>
          </a:p>
          <a:p>
            <a:r>
              <a:rPr lang="en-US" dirty="0" smtClean="0"/>
              <a:t>Augment training instances in an attempt to constrain the placement of maximum margin plane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53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>
          <a:xfrm>
            <a:off x="5105400" y="4267200"/>
            <a:ext cx="1295400" cy="2438400"/>
          </a:xfrm>
          <a:prstGeom prst="rect">
            <a:avLst/>
          </a:prstGeom>
          <a:solidFill>
            <a:srgbClr val="FF0000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62200" y="4267200"/>
            <a:ext cx="2743200" cy="2438400"/>
          </a:xfrm>
          <a:prstGeom prst="rect">
            <a:avLst/>
          </a:prstGeom>
          <a:solidFill>
            <a:schemeClr val="accent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90800" y="4970509"/>
            <a:ext cx="228600" cy="211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019800" y="4970509"/>
            <a:ext cx="228600" cy="21109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62200" y="4267200"/>
            <a:ext cx="4038600" cy="24277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838700" y="4968152"/>
            <a:ext cx="228600" cy="211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162550" y="4968151"/>
            <a:ext cx="228600" cy="21109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7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sample creates a set of known solutions</a:t>
            </a:r>
          </a:p>
          <a:p>
            <a:r>
              <a:rPr lang="en-US" dirty="0" smtClean="0"/>
              <a:t>For each unsolved problem instance, test each known solution and assign the best one</a:t>
            </a:r>
          </a:p>
          <a:p>
            <a:r>
              <a:rPr lang="en-US" dirty="0" smtClean="0"/>
              <a:t>Assumes cost of solution evaluation is not prohibitive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021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55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Practical Application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Sample rate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Indexing and Abstraction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383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Evaluation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Three domains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Traveling Salesman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0-1 Knapsack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Elevator Problem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Map approximation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Average fraction of utility loss from optimal</a:t>
            </a:r>
          </a:p>
          <a:p>
            <a:r>
              <a:rPr lang="en-US" altLang="en-US" sz="2400" dirty="0" smtClean="0"/>
              <a:t>System performance</a:t>
            </a:r>
          </a:p>
          <a:p>
            <a:pPr lvl="1"/>
            <a:r>
              <a:rPr lang="en-US" altLang="en-US" sz="2000" dirty="0" smtClean="0"/>
              <a:t>Comparison to online repair algorithms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Offline computation time vs. online performance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B318A94-A6DC-443D-94A3-C9D816A68E07}" type="slidenum">
              <a:rPr lang="en-US" altLang="en-US"/>
              <a:pPr eaLnBrk="1" hangingPunct="1"/>
              <a:t>56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Traveling Salesman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 NP-complete problem</a:t>
            </a:r>
          </a:p>
          <a:p>
            <a:r>
              <a:rPr lang="en-US" dirty="0" smtClean="0"/>
              <a:t>Goal is to visit all locations and minimize the distance traveled</a:t>
            </a:r>
          </a:p>
          <a:p>
            <a:r>
              <a:rPr lang="en-US" dirty="0" smtClean="0"/>
              <a:t>99 fixed cities, 1 variable 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037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TSP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58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00200"/>
            <a:ext cx="6477000" cy="424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6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TSP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59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04" y="1981200"/>
            <a:ext cx="7924800" cy="397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0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D14D81C-3FAF-4070-82D6-5EFD190DA3BF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  <p:sp>
        <p:nvSpPr>
          <p:cNvPr id="12291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2293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4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5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6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7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8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9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2300" name="AutoShape 11"/>
          <p:cNvCxnSpPr>
            <a:cxnSpLocks noChangeShapeType="1"/>
            <a:stCxn id="12297" idx="0"/>
            <a:endCxn id="12298" idx="1"/>
          </p:cNvCxnSpPr>
          <p:nvPr/>
        </p:nvCxnSpPr>
        <p:spPr bwMode="auto">
          <a:xfrm flipV="1">
            <a:off x="1804988" y="3251200"/>
            <a:ext cx="2181225" cy="1419225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1" name="AutoShape 12"/>
          <p:cNvCxnSpPr>
            <a:cxnSpLocks noChangeShapeType="1"/>
            <a:stCxn id="12298" idx="3"/>
            <a:endCxn id="12299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02" name="Oval 13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03" name="Oval 14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04" name="Oval 15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05" name="Oval 16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06" name="Oval 17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2307" name="AutoShape 18"/>
          <p:cNvCxnSpPr>
            <a:cxnSpLocks noChangeShapeType="1"/>
            <a:stCxn id="12291" idx="1"/>
            <a:endCxn id="12291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8" name="AutoShape 19"/>
          <p:cNvCxnSpPr>
            <a:cxnSpLocks noChangeShapeType="1"/>
            <a:stCxn id="12302" idx="3"/>
            <a:endCxn id="12294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9" name="AutoShape 20"/>
          <p:cNvCxnSpPr>
            <a:cxnSpLocks noChangeShapeType="1"/>
            <a:stCxn id="12294" idx="0"/>
            <a:endCxn id="12303" idx="1"/>
          </p:cNvCxnSpPr>
          <p:nvPr/>
        </p:nvCxnSpPr>
        <p:spPr bwMode="auto">
          <a:xfrm flipV="1">
            <a:off x="3633788" y="4394200"/>
            <a:ext cx="504825" cy="4286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0" name="AutoShape 21"/>
          <p:cNvCxnSpPr>
            <a:cxnSpLocks noChangeShapeType="1"/>
            <a:stCxn id="12303" idx="1"/>
            <a:endCxn id="12296" idx="3"/>
          </p:cNvCxnSpPr>
          <p:nvPr/>
        </p:nvCxnSpPr>
        <p:spPr bwMode="auto">
          <a:xfrm flipH="1" flipV="1">
            <a:off x="2794000" y="3176588"/>
            <a:ext cx="1343025" cy="7334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1" name="AutoShape 22"/>
          <p:cNvCxnSpPr>
            <a:cxnSpLocks noChangeShapeType="1"/>
            <a:stCxn id="12305" idx="3"/>
            <a:endCxn id="12295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2" name="AutoShape 23"/>
          <p:cNvCxnSpPr>
            <a:cxnSpLocks noChangeShapeType="1"/>
            <a:stCxn id="12295" idx="3"/>
            <a:endCxn id="12306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3" name="AutoShape 24"/>
          <p:cNvCxnSpPr>
            <a:cxnSpLocks noChangeShapeType="1"/>
            <a:stCxn id="12299" idx="1"/>
            <a:endCxn id="12293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4" name="AutoShape 25"/>
          <p:cNvCxnSpPr>
            <a:cxnSpLocks noChangeShapeType="1"/>
            <a:stCxn id="12293" idx="1"/>
            <a:endCxn id="12304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5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Pentagon 28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Pentagon 29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Pentagon 30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319" name="AutoShape 11"/>
          <p:cNvCxnSpPr>
            <a:cxnSpLocks noChangeShapeType="1"/>
            <a:stCxn id="30" idx="2"/>
            <a:endCxn id="12297" idx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0" name="AutoShape 19"/>
          <p:cNvCxnSpPr>
            <a:cxnSpLocks noChangeShapeType="1"/>
            <a:endCxn id="12302" idx="0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1" name="AutoShape 22"/>
          <p:cNvCxnSpPr>
            <a:cxnSpLocks noChangeShapeType="1"/>
            <a:endCxn id="12305" idx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2133600" y="6096000"/>
            <a:ext cx="5251450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Static solution for known destinations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Knapsack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 NP-complete problem</a:t>
            </a:r>
          </a:p>
          <a:p>
            <a:r>
              <a:rPr lang="en-US" dirty="0" smtClean="0"/>
              <a:t>Knapsack is limited by weight</a:t>
            </a:r>
          </a:p>
          <a:p>
            <a:r>
              <a:rPr lang="en-US" dirty="0" smtClean="0"/>
              <a:t>A pool of items of varying weight and value is available</a:t>
            </a:r>
          </a:p>
          <a:p>
            <a:r>
              <a:rPr lang="en-US" dirty="0" smtClean="0"/>
              <a:t>Goal is to maximize the value of the 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7001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Ideal PS Map – Knapsack problem</a:t>
            </a:r>
            <a:br>
              <a:rPr lang="en-US" dirty="0" smtClean="0"/>
            </a:br>
            <a:r>
              <a:rPr lang="en-US" sz="2200" dirty="0" smtClean="0"/>
              <a:t>initial slack = 4 dag, new item’s weight and value vary from 1 to 100</a:t>
            </a:r>
            <a:endParaRPr lang="en-US" dirty="0"/>
          </a:p>
        </p:txBody>
      </p:sp>
      <p:pic>
        <p:nvPicPr>
          <p:cNvPr id="6" name="Content Placeholder 7" descr="knapsack-400-ideal.PNG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1981200" y="1514173"/>
            <a:ext cx="4953000" cy="49628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6200" y="128557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9600" y="3852175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value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00" y="12855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1,1</a:t>
            </a:r>
            <a:endParaRPr lang="en-US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7315200" y="2209800"/>
            <a:ext cx="1600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/>
              <a:t>Solutions that do not include the new item</a:t>
            </a:r>
            <a:endParaRPr lang="en-US" dirty="0"/>
          </a:p>
        </p:txBody>
      </p:sp>
      <p:sp>
        <p:nvSpPr>
          <p:cNvPr id="11" name="Line 25"/>
          <p:cNvSpPr>
            <a:spLocks noChangeShapeType="1"/>
          </p:cNvSpPr>
          <p:nvPr/>
        </p:nvSpPr>
        <p:spPr bwMode="auto">
          <a:xfrm flipH="1" flipV="1">
            <a:off x="6400800" y="243840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9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Knapsack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52600"/>
            <a:ext cx="7877175" cy="370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9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Knapsack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63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79866"/>
            <a:ext cx="7467600" cy="41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Elevator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ICAPS International Planning Competition problem</a:t>
            </a:r>
          </a:p>
          <a:p>
            <a:r>
              <a:rPr lang="en-US" dirty="0" smtClean="0"/>
              <a:t>Multiple passengers with various starting and destination locations</a:t>
            </a:r>
          </a:p>
          <a:p>
            <a:r>
              <a:rPr lang="en-US" dirty="0" smtClean="0"/>
              <a:t>“Slow” elevators stop at every floor in a specified range of floors</a:t>
            </a:r>
          </a:p>
          <a:p>
            <a:pPr lvl="1"/>
            <a:r>
              <a:rPr lang="en-US" dirty="0" smtClean="0"/>
              <a:t>Low cost to move, high cost to stop and start</a:t>
            </a:r>
          </a:p>
          <a:p>
            <a:r>
              <a:rPr lang="en-US" dirty="0" smtClean="0"/>
              <a:t>“Fast” elevators stop at the specified intervals throughout the complete range of floors</a:t>
            </a:r>
          </a:p>
          <a:p>
            <a:pPr lvl="1"/>
            <a:r>
              <a:rPr lang="en-US" dirty="0" smtClean="0"/>
              <a:t>High cost to move, low cost to stop and start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7196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Elevator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 Space Manipulation</a:t>
            </a:r>
          </a:p>
          <a:p>
            <a:pPr lvl="1"/>
            <a:r>
              <a:rPr lang="en-US" dirty="0" smtClean="0"/>
              <a:t>Plan Abstraction</a:t>
            </a:r>
          </a:p>
          <a:p>
            <a:pPr lvl="2"/>
            <a:r>
              <a:rPr lang="en-US" dirty="0" smtClean="0"/>
              <a:t>Makes plans applicable to more problem instances</a:t>
            </a:r>
          </a:p>
          <a:p>
            <a:pPr lvl="2"/>
            <a:r>
              <a:rPr lang="en-US" dirty="0" smtClean="0"/>
              <a:t>Reduces number of unique plans</a:t>
            </a:r>
          </a:p>
          <a:p>
            <a:pPr lvl="1"/>
            <a:r>
              <a:rPr lang="en-US" dirty="0" smtClean="0"/>
              <a:t>Plan Normalization</a:t>
            </a:r>
          </a:p>
          <a:p>
            <a:pPr lvl="2"/>
            <a:r>
              <a:rPr lang="en-US" dirty="0" smtClean="0"/>
              <a:t>Reduces number of unique plans</a:t>
            </a:r>
          </a:p>
          <a:p>
            <a:r>
              <a:rPr lang="en-US" dirty="0" smtClean="0"/>
              <a:t>Online Repair Framework</a:t>
            </a:r>
          </a:p>
          <a:p>
            <a:pPr lvl="1"/>
            <a:r>
              <a:rPr lang="en-US" dirty="0" smtClean="0"/>
              <a:t>van der </a:t>
            </a:r>
            <a:r>
              <a:rPr lang="en-US" dirty="0" err="1" smtClean="0"/>
              <a:t>Krogt</a:t>
            </a:r>
            <a:r>
              <a:rPr lang="en-US" dirty="0" smtClean="0"/>
              <a:t> &amp; de </a:t>
            </a:r>
            <a:r>
              <a:rPr lang="en-US" dirty="0" err="1" smtClean="0"/>
              <a:t>Weerdt</a:t>
            </a:r>
            <a:r>
              <a:rPr lang="en-US" dirty="0" smtClean="0"/>
              <a:t> (2005)</a:t>
            </a:r>
          </a:p>
          <a:p>
            <a:pPr lvl="1"/>
            <a:r>
              <a:rPr lang="en-US" dirty="0" err="1" smtClean="0"/>
              <a:t>Unrefinement</a:t>
            </a:r>
            <a:r>
              <a:rPr lang="en-US" dirty="0" smtClean="0"/>
              <a:t> – remove conflicting steps</a:t>
            </a:r>
          </a:p>
          <a:p>
            <a:pPr lvl="1"/>
            <a:r>
              <a:rPr lang="en-US" dirty="0" smtClean="0"/>
              <a:t>Refinement – add steps that contribute to goal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58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45070"/>
            <a:ext cx="5129213" cy="2228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211" y="5029200"/>
            <a:ext cx="6475190" cy="114870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5400000">
            <a:off x="4143932" y="4154787"/>
            <a:ext cx="803748" cy="294803"/>
          </a:xfrm>
          <a:prstGeom prst="rightArrow">
            <a:avLst/>
          </a:prstGeom>
          <a:solidFill>
            <a:srgbClr val="4D4D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Normalization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86548"/>
            <a:ext cx="6115050" cy="1769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31867"/>
            <a:ext cx="6115050" cy="180444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5400000">
            <a:off x="3951051" y="3587519"/>
            <a:ext cx="803748" cy="294803"/>
          </a:xfrm>
          <a:prstGeom prst="rightArrow">
            <a:avLst/>
          </a:prstGeom>
          <a:solidFill>
            <a:srgbClr val="4D4D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8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Elevator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68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93961"/>
            <a:ext cx="7848600" cy="41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2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69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Practical Application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Sample rate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Indexing and Abstraction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7214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7AFB20F-8F09-4E2C-AA80-EF5321499733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  <p:sp>
        <p:nvSpPr>
          <p:cNvPr id="13315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3317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8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9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0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1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2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3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3324" name="AutoShape 11"/>
          <p:cNvCxnSpPr>
            <a:cxnSpLocks noChangeShapeType="1"/>
            <a:stCxn id="13321" idx="0"/>
            <a:endCxn id="13322" idx="1"/>
          </p:cNvCxnSpPr>
          <p:nvPr/>
        </p:nvCxnSpPr>
        <p:spPr bwMode="auto">
          <a:xfrm flipV="1">
            <a:off x="1804988" y="3251200"/>
            <a:ext cx="2181225" cy="1419225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5" name="AutoShape 12"/>
          <p:cNvCxnSpPr>
            <a:cxnSpLocks noChangeShapeType="1"/>
            <a:stCxn id="13322" idx="3"/>
            <a:endCxn id="13323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26" name="Oval 13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7" name="Oval 14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8" name="Oval 15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29" name="Oval 16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30" name="Oval 17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3331" name="AutoShape 18"/>
          <p:cNvCxnSpPr>
            <a:cxnSpLocks noChangeShapeType="1"/>
            <a:stCxn id="13315" idx="1"/>
            <a:endCxn id="13315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2" name="AutoShape 19"/>
          <p:cNvCxnSpPr>
            <a:cxnSpLocks noChangeShapeType="1"/>
            <a:stCxn id="13326" idx="3"/>
            <a:endCxn id="13318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3" name="AutoShape 20"/>
          <p:cNvCxnSpPr>
            <a:cxnSpLocks noChangeShapeType="1"/>
            <a:stCxn id="13318" idx="0"/>
            <a:endCxn id="13327" idx="1"/>
          </p:cNvCxnSpPr>
          <p:nvPr/>
        </p:nvCxnSpPr>
        <p:spPr bwMode="auto">
          <a:xfrm flipV="1">
            <a:off x="3633788" y="4394200"/>
            <a:ext cx="504825" cy="4286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4" name="AutoShape 21"/>
          <p:cNvCxnSpPr>
            <a:cxnSpLocks noChangeShapeType="1"/>
            <a:stCxn id="13327" idx="1"/>
            <a:endCxn id="13320" idx="3"/>
          </p:cNvCxnSpPr>
          <p:nvPr/>
        </p:nvCxnSpPr>
        <p:spPr bwMode="auto">
          <a:xfrm flipH="1" flipV="1">
            <a:off x="2794000" y="3176588"/>
            <a:ext cx="1343025" cy="7334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5" name="AutoShape 22"/>
          <p:cNvCxnSpPr>
            <a:cxnSpLocks noChangeShapeType="1"/>
            <a:stCxn id="13329" idx="3"/>
            <a:endCxn id="13319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6" name="AutoShape 23"/>
          <p:cNvCxnSpPr>
            <a:cxnSpLocks noChangeShapeType="1"/>
            <a:stCxn id="13319" idx="3"/>
            <a:endCxn id="13330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7" name="AutoShape 24"/>
          <p:cNvCxnSpPr>
            <a:cxnSpLocks noChangeShapeType="1"/>
            <a:stCxn id="13323" idx="1"/>
            <a:endCxn id="13317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8" name="AutoShape 25"/>
          <p:cNvCxnSpPr>
            <a:cxnSpLocks noChangeShapeType="1"/>
            <a:stCxn id="13317" idx="1"/>
            <a:endCxn id="13328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39" name="Oval 26"/>
          <p:cNvSpPr>
            <a:spLocks noChangeArrowheads="1"/>
          </p:cNvSpPr>
          <p:nvPr/>
        </p:nvSpPr>
        <p:spPr bwMode="auto">
          <a:xfrm>
            <a:off x="5105400" y="3962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3340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Pentagon 28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Pentagon 29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Pentagon 30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344" name="AutoShape 11"/>
          <p:cNvCxnSpPr>
            <a:cxnSpLocks noChangeShapeType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5" name="AutoShape 19"/>
          <p:cNvCxnSpPr>
            <a:cxnSpLocks noChangeShapeType="1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6" name="AutoShape 22"/>
          <p:cNvCxnSpPr>
            <a:cxnSpLocks noChangeShapeType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1390650" y="6096000"/>
            <a:ext cx="6762750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Consideration for potential additional destination</a:t>
            </a:r>
          </a:p>
        </p:txBody>
      </p:sp>
      <p:sp>
        <p:nvSpPr>
          <p:cNvPr id="43" name="Freeform 42"/>
          <p:cNvSpPr/>
          <p:nvPr/>
        </p:nvSpPr>
        <p:spPr>
          <a:xfrm>
            <a:off x="3041650" y="4306888"/>
            <a:ext cx="2114550" cy="1785937"/>
          </a:xfrm>
          <a:custGeom>
            <a:avLst/>
            <a:gdLst>
              <a:gd name="connsiteX0" fmla="*/ 0 w 2115879"/>
              <a:gd name="connsiteY0" fmla="*/ 1786270 h 1786270"/>
              <a:gd name="connsiteX1" fmla="*/ 2115879 w 2115879"/>
              <a:gd name="connsiteY1" fmla="*/ 0 h 1786270"/>
              <a:gd name="connsiteX2" fmla="*/ 425302 w 2115879"/>
              <a:gd name="connsiteY2" fmla="*/ 1786270 h 1786270"/>
              <a:gd name="connsiteX3" fmla="*/ 0 w 2115879"/>
              <a:gd name="connsiteY3" fmla="*/ 1786270 h 178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879" h="1786270">
                <a:moveTo>
                  <a:pt x="0" y="1786270"/>
                </a:moveTo>
                <a:lnTo>
                  <a:pt x="2115879" y="0"/>
                </a:lnTo>
                <a:lnTo>
                  <a:pt x="425302" y="1786270"/>
                </a:lnTo>
                <a:lnTo>
                  <a:pt x="0" y="178627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31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vs online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70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5000"/>
            <a:ext cx="2786063" cy="1065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4332582"/>
            <a:ext cx="2743200" cy="919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4050268"/>
            <a:ext cx="841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a two-item knapsack problem, using SVM+SBE, offline time is 0.96 seconds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34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vs online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71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085" y="1630697"/>
            <a:ext cx="4724400" cy="2440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085" y="4251086"/>
            <a:ext cx="4724400" cy="244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8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99786-14D7-4EA4-B0A2-B10499C8AB35}" type="slidenum">
              <a:rPr lang="en-US" altLang="en-US"/>
              <a:pPr eaLnBrk="1" hangingPunct="1"/>
              <a:t>72</a:t>
            </a:fld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Motivation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Related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Approach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/>
              <a:t>Algorithms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Experiments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TSP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Knapsack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Elevator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Practical Application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 smtClean="0"/>
              <a:t>Offline vs online time</a:t>
            </a:r>
            <a:endParaRPr lang="en-US" altLang="en-US" sz="18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/>
              <a:t>Indexing and Abstraction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1563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Analysis of solution space of test domains</a:t>
            </a:r>
          </a:p>
          <a:p>
            <a:r>
              <a:rPr lang="en-US" dirty="0" smtClean="0"/>
              <a:t>Offline preplanning algorithms to exploit solution space structure</a:t>
            </a:r>
          </a:p>
          <a:p>
            <a:r>
              <a:rPr lang="en-US" dirty="0" smtClean="0"/>
              <a:t>Evaluation of algorithms in test domains</a:t>
            </a:r>
          </a:p>
          <a:p>
            <a:r>
              <a:rPr lang="en-US" dirty="0" smtClean="0"/>
              <a:t>Tradeoff between offline and online time for plan library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873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Characterization of solution space using fixed characteristics of problem domain</a:t>
            </a:r>
          </a:p>
          <a:p>
            <a:pPr lvl="1"/>
            <a:r>
              <a:rPr lang="en-US" dirty="0" smtClean="0"/>
              <a:t>Number of unique solutions</a:t>
            </a:r>
          </a:p>
          <a:p>
            <a:pPr lvl="1"/>
            <a:r>
              <a:rPr lang="en-US" dirty="0" smtClean="0"/>
              <a:t>Size of homogeneous solution regions</a:t>
            </a:r>
          </a:p>
          <a:p>
            <a:pPr lvl="1"/>
            <a:r>
              <a:rPr lang="en-US" dirty="0" smtClean="0"/>
              <a:t>Indication of necessity of solution abstraction or </a:t>
            </a:r>
            <a:r>
              <a:rPr lang="en-US" dirty="0" err="1" smtClean="0"/>
              <a:t>reindexing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74</a:t>
            </a:fld>
            <a:endParaRPr lang="en-US" altLang="en-US"/>
          </a:p>
        </p:txBody>
      </p:sp>
      <p:pic>
        <p:nvPicPr>
          <p:cNvPr id="5" name="Content Placeholder 7" descr="knapsack-400-ide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447800" y="4797727"/>
            <a:ext cx="1447800" cy="1450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29" descr="ladybug-ideal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33" y="4668988"/>
            <a:ext cx="2277533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06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73AC17D-DE86-476D-BA08-C3F0D10113EB}" type="slidenum">
              <a:rPr lang="en-US" altLang="en-US"/>
              <a:pPr eaLnBrk="1" hangingPunct="1"/>
              <a:t>75</a:t>
            </a:fld>
            <a:endParaRPr lang="en-US" altLang="en-US"/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Thank you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pic>
        <p:nvPicPr>
          <p:cNvPr id="61446" name="Picture 4" descr="SSMap-notion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0"/>
          <a:stretch>
            <a:fillRect/>
          </a:stretch>
        </p:blipFill>
        <p:spPr bwMode="auto">
          <a:xfrm>
            <a:off x="1371600" y="2057400"/>
            <a:ext cx="6019800" cy="3235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Backup</a:t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72BC278-562D-4543-9C02-5D9B4D62CA1B}" type="slidenum">
              <a:rPr lang="en-US" altLang="en-US"/>
              <a:pPr eaLnBrk="1" hangingPunct="1"/>
              <a:t>76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Contributions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smtClean="0"/>
              <a:t>Framework to model and reason about the topological structure of the solutions of related plans</a:t>
            </a:r>
          </a:p>
          <a:p>
            <a:r>
              <a:rPr lang="en-US" altLang="en-US" sz="2400" smtClean="0"/>
              <a:t>Techniques to predict and leverage the effect of problem instance characteristics and attributes on the topological structure of the solution space</a:t>
            </a:r>
          </a:p>
          <a:p>
            <a:r>
              <a:rPr lang="en-US" altLang="en-US" sz="2400" smtClean="0"/>
              <a:t>Novel algorithms that exploit solution space structure to generate plan libraries, select &amp; configure algorithms, and decompose large problems</a:t>
            </a:r>
          </a:p>
          <a:p>
            <a:r>
              <a:rPr lang="en-US" altLang="en-US" sz="2400" smtClean="0"/>
              <a:t>Evaluation of these algorithms on a sample problems by comparison to competing techniques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83A6B54-2945-49C3-920D-BEE8A5CA810C}" type="slidenum">
              <a:rPr lang="en-US" altLang="en-US"/>
              <a:pPr eaLnBrk="1" hangingPunct="1"/>
              <a:t>77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References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smtClean="0"/>
              <a:t>Bulka (2009) “Efficient Planning Using Plan Libraries to Capture the Structure of the State Space”</a:t>
            </a:r>
          </a:p>
          <a:p>
            <a:pPr eaLnBrk="1" hangingPunct="1"/>
            <a:r>
              <a:rPr lang="en-US" altLang="en-US" sz="1600" smtClean="0"/>
              <a:t>Gopal &amp; Starkschall (2002) “Plan space: representation of treatment plans in multidimensional space”</a:t>
            </a:r>
          </a:p>
          <a:p>
            <a:r>
              <a:rPr lang="en-US" altLang="en-US" sz="1600" smtClean="0"/>
              <a:t>Hoffman (2001) “Local Search Topology in Planning Benchmarks: An Empirical Analysis”</a:t>
            </a:r>
          </a:p>
          <a:p>
            <a:pPr eaLnBrk="1" hangingPunct="1"/>
            <a:r>
              <a:rPr lang="en-US" altLang="en-US" sz="1600" smtClean="0"/>
              <a:t>Hoffman &amp; Nebel (2001) “The FF Planning System: Fast Plan Generation Through Heuristic Search”</a:t>
            </a:r>
          </a:p>
          <a:p>
            <a:pPr eaLnBrk="1" hangingPunct="1"/>
            <a:r>
              <a:rPr lang="en-US" altLang="en-US" sz="1600" smtClean="0"/>
              <a:t>Onder &amp; Pollack (1996) “Contingency Selection in Plan Generation”</a:t>
            </a:r>
          </a:p>
          <a:p>
            <a:r>
              <a:rPr lang="en-US" altLang="en-US" sz="1600" smtClean="0"/>
              <a:t>Kondaris (2008) “Autonomous Robot Skill Acquisition”</a:t>
            </a:r>
          </a:p>
          <a:p>
            <a:pPr eaLnBrk="1" hangingPunct="1"/>
            <a:r>
              <a:rPr lang="en-US" altLang="en-US" sz="1600" smtClean="0"/>
              <a:t>Miner (2009) “Rule Abstraction: Understanding Emergent Behavior in Swarm Systems”</a:t>
            </a:r>
          </a:p>
          <a:p>
            <a:pPr eaLnBrk="1" hangingPunct="1"/>
            <a:r>
              <a:rPr lang="en-US" altLang="en-US" sz="1600" smtClean="0"/>
              <a:t>Smyth &amp; McKenny (2001) “Competence Models and the Maintenance Problem”</a:t>
            </a:r>
          </a:p>
          <a:p>
            <a:pPr eaLnBrk="1" hangingPunct="1"/>
            <a:r>
              <a:rPr lang="en-US" altLang="en-US" sz="1600" smtClean="0"/>
              <a:t>Rosen, et. al. (2005) “Interactively exploring optimized treatment plans”</a:t>
            </a:r>
          </a:p>
          <a:p>
            <a:pPr eaLnBrk="1" hangingPunct="1"/>
            <a:r>
              <a:rPr lang="en-US" altLang="en-US" sz="1600" smtClean="0"/>
              <a:t>Trinquart (2003) “Analyzing Reachability within Plan Space”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047C29-7B47-4D60-AFC2-1146D3E8AC4A}" type="slidenum">
              <a:rPr lang="en-US" altLang="en-US"/>
              <a:pPr eaLnBrk="1" hangingPunct="1"/>
              <a:t>78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Related Work –</a:t>
            </a:r>
            <a:br>
              <a:rPr lang="en-US" altLang="en-US" smtClean="0"/>
            </a:br>
            <a:r>
              <a:rPr lang="en-US" altLang="en-US" smtClean="0"/>
              <a:t>Contingency Planning</a:t>
            </a: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5E8037D-8104-4D43-A200-A2C3F6CCCDC0}" type="slidenum">
              <a:rPr lang="en-US" altLang="en-US"/>
              <a:pPr eaLnBrk="1" hangingPunct="1"/>
              <a:t>79</a:t>
            </a:fld>
            <a:endParaRPr lang="en-US" altLang="en-US"/>
          </a:p>
        </p:txBody>
      </p:sp>
      <p:pic>
        <p:nvPicPr>
          <p:cNvPr id="6349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524000"/>
            <a:ext cx="8143875" cy="3894138"/>
          </a:xfrm>
        </p:spPr>
      </p:pic>
      <p:sp>
        <p:nvSpPr>
          <p:cNvPr id="63493" name="TextBox 6"/>
          <p:cNvSpPr txBox="1">
            <a:spLocks noChangeArrowheads="1"/>
          </p:cNvSpPr>
          <p:nvPr/>
        </p:nvSpPr>
        <p:spPr bwMode="auto">
          <a:xfrm>
            <a:off x="609600" y="5486400"/>
            <a:ext cx="2582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Onder &amp; Pollock (1996)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A73DF4-414E-426B-A326-C3EC4BF70C99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sp>
        <p:nvSpPr>
          <p:cNvPr id="14339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4341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2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3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4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5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6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7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4348" name="AutoShape 11"/>
          <p:cNvCxnSpPr>
            <a:cxnSpLocks noChangeShapeType="1"/>
            <a:stCxn id="14345" idx="0"/>
            <a:endCxn id="14346" idx="1"/>
          </p:cNvCxnSpPr>
          <p:nvPr/>
        </p:nvCxnSpPr>
        <p:spPr bwMode="auto">
          <a:xfrm flipV="1">
            <a:off x="1804988" y="3251200"/>
            <a:ext cx="2181225" cy="1419225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AutoShape 12"/>
          <p:cNvCxnSpPr>
            <a:cxnSpLocks noChangeShapeType="1"/>
            <a:stCxn id="14346" idx="3"/>
            <a:endCxn id="14347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0" name="Oval 13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51" name="Oval 14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52" name="Oval 15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53" name="Oval 16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54" name="Oval 17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4355" name="AutoShape 18"/>
          <p:cNvCxnSpPr>
            <a:cxnSpLocks noChangeShapeType="1"/>
            <a:stCxn id="14339" idx="1"/>
            <a:endCxn id="14339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6" name="AutoShape 19"/>
          <p:cNvCxnSpPr>
            <a:cxnSpLocks noChangeShapeType="1"/>
            <a:stCxn id="14350" idx="3"/>
            <a:endCxn id="14342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7" name="AutoShape 20"/>
          <p:cNvCxnSpPr>
            <a:cxnSpLocks noChangeShapeType="1"/>
            <a:stCxn id="14342" idx="0"/>
            <a:endCxn id="14351" idx="1"/>
          </p:cNvCxnSpPr>
          <p:nvPr/>
        </p:nvCxnSpPr>
        <p:spPr bwMode="auto">
          <a:xfrm flipV="1">
            <a:off x="3633788" y="4394200"/>
            <a:ext cx="504825" cy="4286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8" name="AutoShape 21"/>
          <p:cNvCxnSpPr>
            <a:cxnSpLocks noChangeShapeType="1"/>
            <a:stCxn id="14351" idx="1"/>
            <a:endCxn id="14344" idx="3"/>
          </p:cNvCxnSpPr>
          <p:nvPr/>
        </p:nvCxnSpPr>
        <p:spPr bwMode="auto">
          <a:xfrm flipH="1" flipV="1">
            <a:off x="2794000" y="3176588"/>
            <a:ext cx="1343025" cy="733425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9" name="AutoShape 22"/>
          <p:cNvCxnSpPr>
            <a:cxnSpLocks noChangeShapeType="1"/>
            <a:stCxn id="14353" idx="3"/>
            <a:endCxn id="14343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0" name="AutoShape 23"/>
          <p:cNvCxnSpPr>
            <a:cxnSpLocks noChangeShapeType="1"/>
            <a:stCxn id="14343" idx="3"/>
            <a:endCxn id="14354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1" name="AutoShape 24"/>
          <p:cNvCxnSpPr>
            <a:cxnSpLocks noChangeShapeType="1"/>
            <a:stCxn id="14347" idx="1"/>
            <a:endCxn id="14341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2" name="AutoShape 25"/>
          <p:cNvCxnSpPr>
            <a:cxnSpLocks noChangeShapeType="1"/>
            <a:stCxn id="14341" idx="1"/>
            <a:endCxn id="14352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63" name="Oval 26"/>
          <p:cNvSpPr>
            <a:spLocks noChangeArrowheads="1"/>
          </p:cNvSpPr>
          <p:nvPr/>
        </p:nvSpPr>
        <p:spPr bwMode="auto">
          <a:xfrm>
            <a:off x="5105400" y="3962400"/>
            <a:ext cx="685800" cy="68580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4364" name="AutoShape 27"/>
          <p:cNvCxnSpPr>
            <a:cxnSpLocks noChangeShapeType="1"/>
            <a:stCxn id="14342" idx="3"/>
            <a:endCxn id="14363" idx="1"/>
          </p:cNvCxnSpPr>
          <p:nvPr/>
        </p:nvCxnSpPr>
        <p:spPr bwMode="auto">
          <a:xfrm flipV="1">
            <a:off x="3733800" y="4548188"/>
            <a:ext cx="1471613" cy="519112"/>
          </a:xfrm>
          <a:prstGeom prst="straightConnector1">
            <a:avLst/>
          </a:prstGeom>
          <a:noFill/>
          <a:ln w="936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5" name="AutoShape 28"/>
          <p:cNvCxnSpPr>
            <a:cxnSpLocks noChangeShapeType="1"/>
            <a:stCxn id="14363" idx="1"/>
            <a:endCxn id="14351" idx="3"/>
          </p:cNvCxnSpPr>
          <p:nvPr/>
        </p:nvCxnSpPr>
        <p:spPr bwMode="auto">
          <a:xfrm flipH="1">
            <a:off x="4724400" y="4062413"/>
            <a:ext cx="481013" cy="90487"/>
          </a:xfrm>
          <a:prstGeom prst="straightConnector1">
            <a:avLst/>
          </a:prstGeom>
          <a:noFill/>
          <a:ln w="936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6" name="AutoShape 29"/>
          <p:cNvCxnSpPr>
            <a:cxnSpLocks noChangeShapeType="1"/>
            <a:stCxn id="14345" idx="0"/>
            <a:endCxn id="14344" idx="2"/>
          </p:cNvCxnSpPr>
          <p:nvPr/>
        </p:nvCxnSpPr>
        <p:spPr bwMode="auto">
          <a:xfrm flipV="1">
            <a:off x="1804988" y="3276600"/>
            <a:ext cx="747712" cy="1395413"/>
          </a:xfrm>
          <a:prstGeom prst="straightConnector1">
            <a:avLst/>
          </a:prstGeom>
          <a:noFill/>
          <a:ln w="9360">
            <a:solidFill>
              <a:srgbClr val="33CC33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7" name="AutoShape 30"/>
          <p:cNvCxnSpPr>
            <a:cxnSpLocks noChangeShapeType="1"/>
            <a:stCxn id="14344" idx="3"/>
            <a:endCxn id="14346" idx="1"/>
          </p:cNvCxnSpPr>
          <p:nvPr/>
        </p:nvCxnSpPr>
        <p:spPr bwMode="auto">
          <a:xfrm>
            <a:off x="2895600" y="2933700"/>
            <a:ext cx="990600" cy="76200"/>
          </a:xfrm>
          <a:prstGeom prst="straightConnector1">
            <a:avLst/>
          </a:prstGeom>
          <a:noFill/>
          <a:ln w="9360">
            <a:solidFill>
              <a:srgbClr val="33CC33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68" name="Text Box 31"/>
          <p:cNvSpPr txBox="1">
            <a:spLocks noChangeArrowheads="1"/>
          </p:cNvSpPr>
          <p:nvPr/>
        </p:nvSpPr>
        <p:spPr bwMode="auto">
          <a:xfrm>
            <a:off x="2667000" y="38100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X</a:t>
            </a:r>
          </a:p>
        </p:txBody>
      </p:sp>
      <p:sp>
        <p:nvSpPr>
          <p:cNvPr id="14369" name="Text Box 32"/>
          <p:cNvSpPr txBox="1">
            <a:spLocks noChangeArrowheads="1"/>
          </p:cNvSpPr>
          <p:nvPr/>
        </p:nvSpPr>
        <p:spPr bwMode="auto">
          <a:xfrm>
            <a:off x="3702050" y="4433888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X</a:t>
            </a:r>
          </a:p>
        </p:txBody>
      </p:sp>
      <p:sp>
        <p:nvSpPr>
          <p:cNvPr id="14370" name="Text Box 33"/>
          <p:cNvSpPr txBox="1">
            <a:spLocks noChangeArrowheads="1"/>
          </p:cNvSpPr>
          <p:nvPr/>
        </p:nvSpPr>
        <p:spPr bwMode="auto">
          <a:xfrm>
            <a:off x="3581400" y="35052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X</a:t>
            </a:r>
          </a:p>
        </p:txBody>
      </p:sp>
      <p:cxnSp>
        <p:nvCxnSpPr>
          <p:cNvPr id="14371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Pentagon 35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Pentagon 36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Pentagon 37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375" name="AutoShape 11"/>
          <p:cNvCxnSpPr>
            <a:cxnSpLocks noChangeShapeType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6" name="AutoShape 19"/>
          <p:cNvCxnSpPr>
            <a:cxnSpLocks noChangeShapeType="1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7" name="AutoShape 22"/>
          <p:cNvCxnSpPr>
            <a:cxnSpLocks noChangeShapeType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1524000" y="6096000"/>
            <a:ext cx="6472238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Contingency solution for additional destination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Ideal PS Map – Knapsack problem</a:t>
            </a:r>
            <a:br>
              <a:rPr lang="en-US" dirty="0" smtClean="0"/>
            </a:br>
            <a:r>
              <a:rPr lang="en-US" sz="2200" dirty="0" smtClean="0"/>
              <a:t>initial slack = 4 dag, new item’s weight and value vary from 1 to 100</a:t>
            </a:r>
            <a:endParaRPr lang="en-US" dirty="0"/>
          </a:p>
        </p:txBody>
      </p:sp>
      <p:pic>
        <p:nvPicPr>
          <p:cNvPr id="6" name="Content Placeholder 7" descr="knapsack-400-ideal.PNG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1981200" y="1514173"/>
            <a:ext cx="4953000" cy="49628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6200" y="128557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weight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9600" y="3852175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value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00" y="12855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1,1</a:t>
            </a:r>
            <a:endParaRPr lang="en-US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7315200" y="2209800"/>
            <a:ext cx="1600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/>
              <a:t>Solutions that do not include the new item</a:t>
            </a:r>
            <a:endParaRPr lang="en-US" dirty="0"/>
          </a:p>
        </p:txBody>
      </p:sp>
      <p:sp>
        <p:nvSpPr>
          <p:cNvPr id="11" name="Line 25"/>
          <p:cNvSpPr>
            <a:spLocks noChangeShapeType="1"/>
          </p:cNvSpPr>
          <p:nvPr/>
        </p:nvSpPr>
        <p:spPr bwMode="auto">
          <a:xfrm flipH="1" flipV="1">
            <a:off x="6400800" y="243840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B15C-19FE-422C-927B-A38C2CF3620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6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Related Work – Miner (2009)</a:t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36B108A-47C7-44B0-8129-AB7F110D4AE3}" type="slidenum">
              <a:rPr lang="en-US" altLang="en-US"/>
              <a:pPr eaLnBrk="1" hangingPunct="1"/>
              <a:t>81</a:t>
            </a:fld>
            <a:endParaRPr lang="en-US" altLang="en-US"/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066800"/>
            <a:ext cx="5629275" cy="355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800600"/>
            <a:ext cx="3167063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Motivation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229600" cy="10239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mtClean="0"/>
              <a:t>   </a:t>
            </a:r>
            <a:r>
              <a:rPr lang="en-US" altLang="en-US" sz="2400" smtClean="0"/>
              <a:t>For planning problems in a real-time environment,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mtClean="0"/>
              <a:t>   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19A440A-80B3-41FE-9FC4-A59997CDCA6A}" type="slidenum">
              <a:rPr lang="en-US" altLang="en-US"/>
              <a:pPr eaLnBrk="1" hangingPunct="1"/>
              <a:t>82</a:t>
            </a:fld>
            <a:endParaRPr lang="en-US" altLang="en-US"/>
          </a:p>
        </p:txBody>
      </p:sp>
      <p:sp>
        <p:nvSpPr>
          <p:cNvPr id="6149" name="TextBox 4"/>
          <p:cNvSpPr txBox="1">
            <a:spLocks noChangeArrowheads="1"/>
          </p:cNvSpPr>
          <p:nvPr/>
        </p:nvSpPr>
        <p:spPr bwMode="auto">
          <a:xfrm>
            <a:off x="762000" y="3352800"/>
            <a:ext cx="6629400" cy="830263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Plan Library:  </a:t>
            </a:r>
            <a:r>
              <a:rPr lang="en-US" sz="2400" b="1" dirty="0">
                <a:latin typeface="Arial" charset="0"/>
              </a:rPr>
              <a:t>Problem space analysis </a:t>
            </a:r>
            <a:r>
              <a:rPr lang="en-US" sz="2400" dirty="0">
                <a:latin typeface="Arial" charset="0"/>
              </a:rPr>
              <a:t>can</a:t>
            </a:r>
            <a:r>
              <a:rPr lang="en-US" sz="2400" b="1" dirty="0">
                <a:latin typeface="Arial" charset="0"/>
              </a:rPr>
              <a:t> </a:t>
            </a:r>
            <a:r>
              <a:rPr lang="en-US" sz="2400" dirty="0">
                <a:latin typeface="Arial" charset="0"/>
              </a:rPr>
              <a:t>inform the efficient creation of a plan library.</a:t>
            </a:r>
          </a:p>
        </p:txBody>
      </p:sp>
      <p:sp>
        <p:nvSpPr>
          <p:cNvPr id="6150" name="TextBox 5"/>
          <p:cNvSpPr txBox="1">
            <a:spLocks noChangeArrowheads="1"/>
          </p:cNvSpPr>
          <p:nvPr/>
        </p:nvSpPr>
        <p:spPr bwMode="auto">
          <a:xfrm>
            <a:off x="762000" y="4419600"/>
            <a:ext cx="6629400" cy="1570038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Problem Space Analysis:  A </a:t>
            </a:r>
            <a:r>
              <a:rPr lang="en-US" sz="2400" b="1" dirty="0">
                <a:latin typeface="Arial" charset="0"/>
              </a:rPr>
              <a:t>sampling of problem instances and their solutions</a:t>
            </a:r>
            <a:r>
              <a:rPr lang="en-US" sz="2400" dirty="0">
                <a:latin typeface="Arial" charset="0"/>
              </a:rPr>
              <a:t> can lend insight into the underlying structure of the domain.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762000" y="1676400"/>
            <a:ext cx="6629400" cy="830263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A </a:t>
            </a:r>
            <a:r>
              <a:rPr lang="en-US" sz="2400" b="1" dirty="0">
                <a:latin typeface="Arial" charset="0"/>
              </a:rPr>
              <a:t>plan library </a:t>
            </a:r>
            <a:r>
              <a:rPr lang="en-US" sz="2400" dirty="0">
                <a:latin typeface="Arial" charset="0"/>
              </a:rPr>
              <a:t>is a means of rapidly adapting to a new environment.</a:t>
            </a:r>
          </a:p>
        </p:txBody>
      </p:sp>
      <p:sp>
        <p:nvSpPr>
          <p:cNvPr id="8200" name="TextBox 9"/>
          <p:cNvSpPr txBox="1">
            <a:spLocks noChangeArrowheads="1"/>
          </p:cNvSpPr>
          <p:nvPr/>
        </p:nvSpPr>
        <p:spPr bwMode="auto">
          <a:xfrm>
            <a:off x="533400" y="2667000"/>
            <a:ext cx="2971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Hypothesis:</a:t>
            </a:r>
          </a:p>
        </p:txBody>
      </p:sp>
    </p:spTree>
    <p:extLst>
      <p:ext uri="{BB962C8B-B14F-4D97-AF65-F5344CB8AC3E}">
        <p14:creationId xmlns:p14="http://schemas.microsoft.com/office/powerpoint/2010/main" val="22448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Correction of heuristic solver inaccuracies</a:t>
            </a:r>
          </a:p>
          <a:p>
            <a:r>
              <a:rPr lang="en-US" dirty="0" smtClean="0"/>
              <a:t>Reduction of unique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83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6" y="3048000"/>
            <a:ext cx="7596188" cy="297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559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84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55906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1D12-FF9D-4360-A285-DE60EDA167B5}" type="slidenum">
              <a:rPr lang="en-US" altLang="en-US" smtClean="0"/>
              <a:pPr/>
              <a:t>85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3462" y="5715000"/>
            <a:ext cx="88537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http://www.zazzle.com/not_lost_but_recalculating_gps_t_shirt-235701719876135680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http://www.jantoo.com/cartoons/keywords/crash-landings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http://blueskygis.blogspot.com/2011/03/titanic-recalculation.html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6" descr="http://rlv.zcache.com/not_lost_but_recalculating_gps_t_shirt-red99e7a4b480455c8683aeba3cff4b5e_i5vij_102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62" y="16383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lowres.jantoo.com/mythology-crash-global_positioning_system-direction-navigator-ufo-16530240_low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026" y="592932"/>
            <a:ext cx="3069506" cy="237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2" name="Picture 2" descr="https://lh4.googleusercontent.com/-sV_owAb1hgM/TYeJb3W5HPI/AAAAAAAAA6U/gCCRVT2VsiI/s1600/Bizarro.20110320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052572"/>
            <a:ext cx="4572000" cy="239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6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6700E0A-0D4D-4683-9183-665197E7DB5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15363" name="Oval 2"/>
          <p:cNvSpPr>
            <a:spLocks noChangeArrowheads="1"/>
          </p:cNvSpPr>
          <p:nvPr/>
        </p:nvSpPr>
        <p:spPr bwMode="auto">
          <a:xfrm>
            <a:off x="152400" y="1447800"/>
            <a:ext cx="8839200" cy="525780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8575"/>
          </a:xfrm>
        </p:spPr>
        <p:txBody>
          <a:bodyPr lIns="90000" tIns="46800" rIns="90000" bIns="46800" anchor="ctr"/>
          <a:lstStyle/>
          <a:p>
            <a:pPr defTabSz="457200"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Dynamic Vehicle Routing Problem</a:t>
            </a:r>
          </a:p>
        </p:txBody>
      </p:sp>
      <p:sp>
        <p:nvSpPr>
          <p:cNvPr id="15365" name="Oval 4"/>
          <p:cNvSpPr>
            <a:spLocks noChangeArrowheads="1"/>
          </p:cNvSpPr>
          <p:nvPr/>
        </p:nvSpPr>
        <p:spPr bwMode="auto">
          <a:xfrm>
            <a:off x="5867400" y="46482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6" name="Oval 5"/>
          <p:cNvSpPr>
            <a:spLocks noChangeArrowheads="1"/>
          </p:cNvSpPr>
          <p:nvPr/>
        </p:nvSpPr>
        <p:spPr bwMode="auto">
          <a:xfrm>
            <a:off x="3048000" y="4724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7" name="Oval 6"/>
          <p:cNvSpPr>
            <a:spLocks noChangeArrowheads="1"/>
          </p:cNvSpPr>
          <p:nvPr/>
        </p:nvSpPr>
        <p:spPr bwMode="auto">
          <a:xfrm>
            <a:off x="6172200" y="2362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8" name="Oval 7"/>
          <p:cNvSpPr>
            <a:spLocks noChangeArrowheads="1"/>
          </p:cNvSpPr>
          <p:nvPr/>
        </p:nvSpPr>
        <p:spPr bwMode="auto">
          <a:xfrm>
            <a:off x="2209800" y="25908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9" name="Oval 8"/>
          <p:cNvSpPr>
            <a:spLocks noChangeArrowheads="1"/>
          </p:cNvSpPr>
          <p:nvPr/>
        </p:nvSpPr>
        <p:spPr bwMode="auto">
          <a:xfrm>
            <a:off x="1219200" y="4572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0" name="Oval 9"/>
          <p:cNvSpPr>
            <a:spLocks noChangeArrowheads="1"/>
          </p:cNvSpPr>
          <p:nvPr/>
        </p:nvSpPr>
        <p:spPr bwMode="auto">
          <a:xfrm>
            <a:off x="3886200" y="2667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1" name="Oval 10"/>
          <p:cNvSpPr>
            <a:spLocks noChangeArrowheads="1"/>
          </p:cNvSpPr>
          <p:nvPr/>
        </p:nvSpPr>
        <p:spPr bwMode="auto">
          <a:xfrm>
            <a:off x="6934200" y="38100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5372" name="AutoShape 11"/>
          <p:cNvCxnSpPr>
            <a:cxnSpLocks noChangeShapeType="1"/>
            <a:stCxn id="15370" idx="3"/>
            <a:endCxn id="15371" idx="1"/>
          </p:cNvCxnSpPr>
          <p:nvPr/>
        </p:nvCxnSpPr>
        <p:spPr bwMode="auto">
          <a:xfrm>
            <a:off x="4572000" y="3009900"/>
            <a:ext cx="2362200" cy="11430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3" name="Oval 12"/>
          <p:cNvSpPr>
            <a:spLocks noChangeArrowheads="1"/>
          </p:cNvSpPr>
          <p:nvPr/>
        </p:nvSpPr>
        <p:spPr bwMode="auto">
          <a:xfrm>
            <a:off x="990600" y="3200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4" name="Oval 13"/>
          <p:cNvSpPr>
            <a:spLocks noChangeArrowheads="1"/>
          </p:cNvSpPr>
          <p:nvPr/>
        </p:nvSpPr>
        <p:spPr bwMode="auto">
          <a:xfrm>
            <a:off x="4038600" y="38100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5" name="Oval 14"/>
          <p:cNvSpPr>
            <a:spLocks noChangeArrowheads="1"/>
          </p:cNvSpPr>
          <p:nvPr/>
        </p:nvSpPr>
        <p:spPr bwMode="auto">
          <a:xfrm>
            <a:off x="4572000" y="5105400"/>
            <a:ext cx="685800" cy="685800"/>
          </a:xfrm>
          <a:prstGeom prst="ellipse">
            <a:avLst/>
          </a:prstGeom>
          <a:solidFill>
            <a:srgbClr val="33CC33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6" name="Oval 15"/>
          <p:cNvSpPr>
            <a:spLocks noChangeArrowheads="1"/>
          </p:cNvSpPr>
          <p:nvPr/>
        </p:nvSpPr>
        <p:spPr bwMode="auto">
          <a:xfrm>
            <a:off x="4419600" y="17526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7" name="Oval 16"/>
          <p:cNvSpPr>
            <a:spLocks noChangeArrowheads="1"/>
          </p:cNvSpPr>
          <p:nvPr/>
        </p:nvSpPr>
        <p:spPr bwMode="auto">
          <a:xfrm>
            <a:off x="8001000" y="3505200"/>
            <a:ext cx="685800" cy="685800"/>
          </a:xfrm>
          <a:prstGeom prst="ellipse">
            <a:avLst/>
          </a:prstGeom>
          <a:solidFill>
            <a:srgbClr val="9999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5378" name="AutoShape 17"/>
          <p:cNvCxnSpPr>
            <a:cxnSpLocks noChangeShapeType="1"/>
            <a:stCxn id="15363" idx="1"/>
            <a:endCxn id="15363" idx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9" name="AutoShape 18"/>
          <p:cNvCxnSpPr>
            <a:cxnSpLocks noChangeShapeType="1"/>
            <a:stCxn id="15373" idx="3"/>
            <a:endCxn id="15366" idx="1"/>
          </p:cNvCxnSpPr>
          <p:nvPr/>
        </p:nvCxnSpPr>
        <p:spPr bwMode="auto">
          <a:xfrm>
            <a:off x="1576388" y="3786188"/>
            <a:ext cx="1471612" cy="1282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0" name="AutoShape 19"/>
          <p:cNvCxnSpPr>
            <a:cxnSpLocks noChangeShapeType="1"/>
            <a:stCxn id="15376" idx="3"/>
            <a:endCxn id="15367" idx="1"/>
          </p:cNvCxnSpPr>
          <p:nvPr/>
        </p:nvCxnSpPr>
        <p:spPr bwMode="auto">
          <a:xfrm>
            <a:off x="5105400" y="2095500"/>
            <a:ext cx="1166813" cy="3667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1" name="AutoShape 20"/>
          <p:cNvCxnSpPr>
            <a:cxnSpLocks noChangeShapeType="1"/>
            <a:stCxn id="15367" idx="3"/>
            <a:endCxn id="15377" idx="1"/>
          </p:cNvCxnSpPr>
          <p:nvPr/>
        </p:nvCxnSpPr>
        <p:spPr bwMode="auto">
          <a:xfrm>
            <a:off x="6858000" y="2705100"/>
            <a:ext cx="1243013" cy="9001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2" name="AutoShape 21"/>
          <p:cNvCxnSpPr>
            <a:cxnSpLocks noChangeShapeType="1"/>
            <a:stCxn id="15371" idx="1"/>
            <a:endCxn id="15365" idx="0"/>
          </p:cNvCxnSpPr>
          <p:nvPr/>
        </p:nvCxnSpPr>
        <p:spPr bwMode="auto">
          <a:xfrm flipH="1">
            <a:off x="6451600" y="4394200"/>
            <a:ext cx="581025" cy="3540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3" name="AutoShape 22"/>
          <p:cNvCxnSpPr>
            <a:cxnSpLocks noChangeShapeType="1"/>
            <a:stCxn id="15365" idx="1"/>
            <a:endCxn id="15375" idx="0"/>
          </p:cNvCxnSpPr>
          <p:nvPr/>
        </p:nvCxnSpPr>
        <p:spPr bwMode="auto">
          <a:xfrm flipH="1">
            <a:off x="5157788" y="4991100"/>
            <a:ext cx="709612" cy="2143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84" name="Oval 23"/>
          <p:cNvSpPr>
            <a:spLocks noChangeArrowheads="1"/>
          </p:cNvSpPr>
          <p:nvPr/>
        </p:nvSpPr>
        <p:spPr bwMode="auto">
          <a:xfrm>
            <a:off x="5105400" y="3962400"/>
            <a:ext cx="685800" cy="6858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5385" name="AutoShape 24"/>
          <p:cNvCxnSpPr>
            <a:cxnSpLocks noChangeShapeType="1"/>
            <a:stCxn id="15366" idx="3"/>
            <a:endCxn id="15384" idx="1"/>
          </p:cNvCxnSpPr>
          <p:nvPr/>
        </p:nvCxnSpPr>
        <p:spPr bwMode="auto">
          <a:xfrm flipV="1">
            <a:off x="3733800" y="4548188"/>
            <a:ext cx="1471613" cy="519112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6" name="AutoShape 25"/>
          <p:cNvCxnSpPr>
            <a:cxnSpLocks noChangeShapeType="1"/>
            <a:stCxn id="15384" idx="1"/>
            <a:endCxn id="15374" idx="3"/>
          </p:cNvCxnSpPr>
          <p:nvPr/>
        </p:nvCxnSpPr>
        <p:spPr bwMode="auto">
          <a:xfrm flipH="1">
            <a:off x="4724400" y="4062413"/>
            <a:ext cx="481013" cy="90487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7" name="AutoShape 26"/>
          <p:cNvCxnSpPr>
            <a:cxnSpLocks noChangeShapeType="1"/>
            <a:stCxn id="15369" idx="0"/>
            <a:endCxn id="15368" idx="2"/>
          </p:cNvCxnSpPr>
          <p:nvPr/>
        </p:nvCxnSpPr>
        <p:spPr bwMode="auto">
          <a:xfrm flipV="1">
            <a:off x="1804988" y="3276600"/>
            <a:ext cx="747712" cy="139541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8" name="AutoShape 27"/>
          <p:cNvCxnSpPr>
            <a:cxnSpLocks noChangeShapeType="1"/>
            <a:stCxn id="15368" idx="3"/>
            <a:endCxn id="15370" idx="1"/>
          </p:cNvCxnSpPr>
          <p:nvPr/>
        </p:nvCxnSpPr>
        <p:spPr bwMode="auto">
          <a:xfrm>
            <a:off x="2895600" y="2933700"/>
            <a:ext cx="990600" cy="76200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9" name="AutoShape 16"/>
          <p:cNvCxnSpPr>
            <a:cxnSpLocks noChangeShapeType="1"/>
          </p:cNvCxnSpPr>
          <p:nvPr/>
        </p:nvCxnSpPr>
        <p:spPr bwMode="auto">
          <a:xfrm>
            <a:off x="1446213" y="2217738"/>
            <a:ext cx="0" cy="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Pentagon 29"/>
          <p:cNvSpPr/>
          <p:nvPr/>
        </p:nvSpPr>
        <p:spPr>
          <a:xfrm>
            <a:off x="1828800" y="1447800"/>
            <a:ext cx="457200" cy="228600"/>
          </a:xfrm>
          <a:prstGeom prst="homePlat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Pentagon 30"/>
          <p:cNvSpPr/>
          <p:nvPr/>
        </p:nvSpPr>
        <p:spPr>
          <a:xfrm>
            <a:off x="152400" y="2590800"/>
            <a:ext cx="457200" cy="228600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Pentagon 31"/>
          <p:cNvSpPr/>
          <p:nvPr/>
        </p:nvSpPr>
        <p:spPr>
          <a:xfrm>
            <a:off x="914400" y="1905000"/>
            <a:ext cx="457200" cy="228600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5393" name="AutoShape 11"/>
          <p:cNvCxnSpPr>
            <a:cxnSpLocks noChangeShapeType="1"/>
          </p:cNvCxnSpPr>
          <p:nvPr/>
        </p:nvCxnSpPr>
        <p:spPr bwMode="auto">
          <a:xfrm rot="16200000" flipH="1">
            <a:off x="-104775" y="3248025"/>
            <a:ext cx="1852613" cy="995363"/>
          </a:xfrm>
          <a:prstGeom prst="straightConnector1">
            <a:avLst/>
          </a:prstGeom>
          <a:noFill/>
          <a:ln w="936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94" name="AutoShape 19"/>
          <p:cNvCxnSpPr>
            <a:cxnSpLocks noChangeShapeType="1"/>
          </p:cNvCxnSpPr>
          <p:nvPr/>
        </p:nvCxnSpPr>
        <p:spPr bwMode="auto">
          <a:xfrm rot="16200000" flipH="1">
            <a:off x="666750" y="2533650"/>
            <a:ext cx="1066800" cy="266700"/>
          </a:xfrm>
          <a:prstGeom prst="straightConnector1">
            <a:avLst/>
          </a:prstGeom>
          <a:noFill/>
          <a:ln w="93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95" name="AutoShape 22"/>
          <p:cNvCxnSpPr>
            <a:cxnSpLocks noChangeShapeType="1"/>
          </p:cNvCxnSpPr>
          <p:nvPr/>
        </p:nvCxnSpPr>
        <p:spPr bwMode="auto">
          <a:xfrm>
            <a:off x="2209800" y="1600200"/>
            <a:ext cx="2309813" cy="252413"/>
          </a:xfrm>
          <a:prstGeom prst="straightConnector1">
            <a:avLst/>
          </a:prstGeom>
          <a:noFill/>
          <a:ln w="9360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TextBox 35"/>
          <p:cNvSpPr txBox="1"/>
          <p:nvPr/>
        </p:nvSpPr>
        <p:spPr>
          <a:xfrm>
            <a:off x="1828800" y="6096000"/>
            <a:ext cx="5510213" cy="461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 charset="0"/>
              </a:rPr>
              <a:t>Implementation of contingency solution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checker</Template>
  <TotalTime>76568</TotalTime>
  <Words>2235</Words>
  <Application>Microsoft Office PowerPoint</Application>
  <PresentationFormat>On-screen Show (4:3)</PresentationFormat>
  <Paragraphs>540</Paragraphs>
  <Slides>85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8" baseType="lpstr">
      <vt:lpstr>Arial</vt:lpstr>
      <vt:lpstr>Wingdings</vt:lpstr>
      <vt:lpstr>Network</vt:lpstr>
      <vt:lpstr>Rapid Plan Adaptation Through Offline Analysis of  Potential Plan Disruptors</vt:lpstr>
      <vt:lpstr>Outline </vt:lpstr>
      <vt:lpstr>Motivation</vt:lpstr>
      <vt:lpstr>Motivation </vt:lpstr>
      <vt:lpstr>Dynamic Vehicle Routing Problem</vt:lpstr>
      <vt:lpstr>Dynamic Vehicle Routing Problem</vt:lpstr>
      <vt:lpstr>Dynamic Vehicle Routing Problem</vt:lpstr>
      <vt:lpstr>Dynamic Vehicle Routing Problem</vt:lpstr>
      <vt:lpstr>Dynamic Vehicle Routing Problem</vt:lpstr>
      <vt:lpstr>Dynamic Vehicle Routing Problem</vt:lpstr>
      <vt:lpstr>Overview</vt:lpstr>
      <vt:lpstr>Contributions </vt:lpstr>
      <vt:lpstr>Outline </vt:lpstr>
      <vt:lpstr>Related Work – Technique Comparison</vt:lpstr>
      <vt:lpstr>Related Work –  Case-Based Reasoning</vt:lpstr>
      <vt:lpstr>Related Work –  Domain Space Analysis</vt:lpstr>
      <vt:lpstr>Related Work – Domshlak, et. al. (2010)</vt:lpstr>
      <vt:lpstr>Related Work – Gopal &amp; Starkschall (2002)</vt:lpstr>
      <vt:lpstr>Related Work – Boyan &amp; Moore (2000)</vt:lpstr>
      <vt:lpstr>Outline </vt:lpstr>
      <vt:lpstr>Traveling Salesperson Problem </vt:lpstr>
      <vt:lpstr>Approach:   Problem-Solution Map</vt:lpstr>
      <vt:lpstr>Approach: Problem-Solution Map</vt:lpstr>
      <vt:lpstr>Outline </vt:lpstr>
      <vt:lpstr>Sampling+Classification </vt:lpstr>
      <vt:lpstr>Sampling+Classification </vt:lpstr>
      <vt:lpstr>Sampling+Classification </vt:lpstr>
      <vt:lpstr>Sampling+Classification </vt:lpstr>
      <vt:lpstr>SC+Bias - Domain-Based Hints </vt:lpstr>
      <vt:lpstr>SC+Bias - Domain-Based Hints </vt:lpstr>
      <vt:lpstr>SC+Bias - Domain-Based Hints</vt:lpstr>
      <vt:lpstr>SC+bias</vt:lpstr>
      <vt:lpstr>SC+bias</vt:lpstr>
      <vt:lpstr>Sampling &amp; Classification +  Active Learning</vt:lpstr>
      <vt:lpstr>Sampling &amp; Classification +  Active Learning</vt:lpstr>
      <vt:lpstr>Solution Border Estimation </vt:lpstr>
      <vt:lpstr>Solution Border Estimation</vt:lpstr>
      <vt:lpstr>Solution Border Estimation</vt:lpstr>
      <vt:lpstr>Map Generation- Solution Border Estimation</vt:lpstr>
      <vt:lpstr>Map Generation- Solution Border Estimation</vt:lpstr>
      <vt:lpstr>Map Generation – Solution Border Estimation</vt:lpstr>
      <vt:lpstr>Solution Border Estimation</vt:lpstr>
      <vt:lpstr>SBE Implementation</vt:lpstr>
      <vt:lpstr>SBE – two solution representatives</vt:lpstr>
      <vt:lpstr>SBE – binary search to find border</vt:lpstr>
      <vt:lpstr>SBE – binary search to find border</vt:lpstr>
      <vt:lpstr>SBE – binary search to find border</vt:lpstr>
      <vt:lpstr>SBE – binary search to find border</vt:lpstr>
      <vt:lpstr>SBE – binary search to find border</vt:lpstr>
      <vt:lpstr>SBE – tracing red/blue solution border</vt:lpstr>
      <vt:lpstr>SBE – found red/blue solution border</vt:lpstr>
      <vt:lpstr>Support Vector Machine </vt:lpstr>
      <vt:lpstr>SVM+SBE </vt:lpstr>
      <vt:lpstr>SSS </vt:lpstr>
      <vt:lpstr>Outline </vt:lpstr>
      <vt:lpstr>Evaluation </vt:lpstr>
      <vt:lpstr>Evaluation: Traveling Salesman Problem</vt:lpstr>
      <vt:lpstr>Evaluation: TSP</vt:lpstr>
      <vt:lpstr>Evaluation: TSP</vt:lpstr>
      <vt:lpstr>Evaluation: Knapsack Problem</vt:lpstr>
      <vt:lpstr>Ideal PS Map – Knapsack problem initial slack = 4 dag, new item’s weight and value vary from 1 to 100</vt:lpstr>
      <vt:lpstr>Evaluation: Knapsack Problem</vt:lpstr>
      <vt:lpstr>Evaluation: Knapsack Problem</vt:lpstr>
      <vt:lpstr>Elevator Problem</vt:lpstr>
      <vt:lpstr>Evaluation: Elevator Problem</vt:lpstr>
      <vt:lpstr>Plan Abstraction</vt:lpstr>
      <vt:lpstr>Plan Normalization</vt:lpstr>
      <vt:lpstr>Evaluation: Elevator Problem</vt:lpstr>
      <vt:lpstr>Outline </vt:lpstr>
      <vt:lpstr>Offline vs online time</vt:lpstr>
      <vt:lpstr>Offline vs online</vt:lpstr>
      <vt:lpstr>Outline </vt:lpstr>
      <vt:lpstr>Summary</vt:lpstr>
      <vt:lpstr>Future Work</vt:lpstr>
      <vt:lpstr>Thank you </vt:lpstr>
      <vt:lpstr>Backup </vt:lpstr>
      <vt:lpstr>Contributions </vt:lpstr>
      <vt:lpstr>References </vt:lpstr>
      <vt:lpstr>Related Work – Contingency Planning</vt:lpstr>
      <vt:lpstr>Ideal PS Map – Knapsack problem initial slack = 4 dag, new item’s weight and value vary from 1 to 100</vt:lpstr>
      <vt:lpstr>Related Work – Miner (2009) </vt:lpstr>
      <vt:lpstr>Motivation </vt:lpstr>
      <vt:lpstr>Smoothing</vt:lpstr>
      <vt:lpstr>PowerPoint Presentation</vt:lpstr>
      <vt:lpstr>Motivation</vt:lpstr>
    </vt:vector>
  </TitlesOfParts>
  <Company>JHUAPL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Facilitating Real-time Planning with Plan Libraries Generated by Problem Space Analysis</dc:title>
  <dc:creator>holderh1</dc:creator>
  <cp:lastModifiedBy>holderh1</cp:lastModifiedBy>
  <cp:revision>539</cp:revision>
  <dcterms:created xsi:type="dcterms:W3CDTF">2009-04-28T03:09:56Z</dcterms:created>
  <dcterms:modified xsi:type="dcterms:W3CDTF">2015-12-03T23:12:07Z</dcterms:modified>
</cp:coreProperties>
</file>